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1009" r:id="rId4"/>
    <p:sldId id="1008" r:id="rId5"/>
    <p:sldId id="1013" r:id="rId6"/>
    <p:sldId id="259" r:id="rId7"/>
    <p:sldId id="325" r:id="rId8"/>
    <p:sldId id="631" r:id="rId9"/>
    <p:sldId id="668" r:id="rId10"/>
    <p:sldId id="1010" r:id="rId11"/>
    <p:sldId id="632" r:id="rId12"/>
    <p:sldId id="1014" r:id="rId13"/>
    <p:sldId id="1015" r:id="rId14"/>
    <p:sldId id="667" r:id="rId15"/>
    <p:sldId id="1016" r:id="rId16"/>
    <p:sldId id="1017" r:id="rId17"/>
    <p:sldId id="1018" r:id="rId18"/>
    <p:sldId id="1020" r:id="rId19"/>
    <p:sldId id="1021" r:id="rId20"/>
    <p:sldId id="1022" r:id="rId21"/>
    <p:sldId id="1025" r:id="rId22"/>
    <p:sldId id="1026" r:id="rId23"/>
    <p:sldId id="1027" r:id="rId24"/>
    <p:sldId id="635" r:id="rId25"/>
    <p:sldId id="636" r:id="rId26"/>
    <p:sldId id="1028" r:id="rId27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69"/>
    <p:restoredTop sz="94671"/>
  </p:normalViewPr>
  <p:slideViewPr>
    <p:cSldViewPr snapToGrid="0" snapToObjects="1">
      <p:cViewPr varScale="1">
        <p:scale>
          <a:sx n="111" d="100"/>
          <a:sy n="111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A43A-0CC0-A24F-8FB4-F254A94628C5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0590-624C-BE49-900F-F4FBD2EF445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814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4cf1a8ffc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b4cf1a8ffc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26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4cf1a8ffc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b4cf1a8ffc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0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2279ad52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2279ad52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6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4cf1a8ffc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b4cf1a8ffc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43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E7B00-6AC5-614A-A6A8-88F18D714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9F2EAA-6D4B-C14E-B0FC-9E21611FF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043796-E705-344D-B44F-79FFFF39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19BCE-7531-A541-B1A3-BC82E7BE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8BE1A-B5D8-5841-8EA8-ADB616CD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302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0D2F7-2B52-DD4A-B40B-CE53559A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47D805-ED0D-A84A-BC3B-37B8E00A4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F6293E-B79A-EB4C-B94D-D4AC00BD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B7DF22-9ED2-E847-8D88-A3D08232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2BA35-6698-1E41-8303-9DC16762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525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2FB931-EF2D-9E49-9659-7662D27EF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D0C10E-4EEF-3D45-97F8-34A900412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796E5-DFD0-4D4C-9DEA-50F10B99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563EB5-EBB9-FD47-B302-DD7C332E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A5CCF1-02A0-0245-960E-F529C0DC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674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2099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47917-8F1E-884A-B703-1D113A53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24C9C8-5AC8-CF4D-9A52-830F53EC2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E23CC1-CAA6-324C-93F5-CD9E558A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B23D99-0603-D34C-91FB-E1D4EAFE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B2810-465B-5A45-9445-FCB16909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062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2661E-9901-BF43-8194-A2E5A6E2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AB4FDD-B340-9A44-A11E-014CD774C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BFF0D2-A63B-4341-AEC4-D705E81B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29E64-841D-8D4F-828A-4C48D285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E69F9C-0137-DE4B-960F-3E43C340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992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87F64-42EA-FF45-BA9E-87600F4A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8B973D-8507-6045-A032-C062B9615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A88E4F-3D0E-3A41-8370-D310B88B0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2F56F4-BB66-1B41-916D-3186107D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0011BB-69EC-B347-9121-E6309EB0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945084-153B-A148-BBD7-F945E308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374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7E433-61C8-CD46-9B7A-5BC1479A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68152-E46F-DB4F-9553-3A1DE61F2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0E1989-05B5-F74F-951C-8727DBD40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BD3844-0AC3-AA40-883F-BC2C9EAD6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C05CEB-5271-6848-A441-35B08040A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ECFC6C-C680-7246-A5EC-CD8027B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78877F-5FA2-7B4E-AC24-B710A002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91D298-89F2-3341-ADC5-C5FD0F88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677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8942-6B23-0649-BBA9-5AC27D6A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D55149-6E9B-354A-BCA1-DA117AB4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0D0E61-7A79-F943-AB8A-A4D2E2E2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A8BD7D-EC69-9645-860B-29E56997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642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AB4331-EEAA-714C-9835-6191F88E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2098EC-328C-6E40-BA2F-F57F01A2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769094-0DD7-2842-ACF8-0EBC16F3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176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A2502-6383-3843-9B65-2FBEC5B7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7BDDDF-C03E-184E-929D-9FA50847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D975CF-A4BC-274B-B040-51D504818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9A9F54-D023-204F-86FD-9FAF439B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454E7-6E16-B547-B530-2D4EE223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E84487-E668-3B41-A69C-003A0E84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897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27929-35A4-9945-B59E-2222EFFD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E7A712-2538-C843-8118-FD8949E11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BA4E3C-03FF-784E-99B2-73BA2C611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76462-8A4E-CF41-90F3-473ADE1A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21F781-E9C7-8241-B0A9-EE8B50DD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FE3D4C-A84E-364B-ABAC-C28FA27C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427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65F2B0-5550-184A-85E0-F6801C2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021F8-FECA-0A44-B465-74CF41832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967D02-2689-F644-AD7A-15BCB7C77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DC7F2-11B1-0648-974B-7CC253D7E9C6}" type="datetimeFigureOut">
              <a:rPr lang="es-US" smtClean="0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51A7E-4E12-AE44-B4AE-2A4771BDA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332C1-E79A-5E42-B536-ADB099F8B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E156-6C60-DE42-BB31-004ADE29477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83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.jpg"/><Relationship Id="rId3" Type="http://schemas.openxmlformats.org/officeDocument/2006/relationships/image" Target="../media/image4.jp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jp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34C175-7C0D-404D-A38E-6E7F96C30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BC7E3F-FFEA-C041-9478-4BFABDD07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5702" y="1458836"/>
            <a:ext cx="5920596" cy="1776054"/>
          </a:xfrm>
        </p:spPr>
        <p:txBody>
          <a:bodyPr>
            <a:normAutofit/>
          </a:bodyPr>
          <a:lstStyle/>
          <a:p>
            <a:r>
              <a:rPr lang="es-US" dirty="0">
                <a:solidFill>
                  <a:schemeClr val="bg1"/>
                </a:solidFill>
                <a:latin typeface="+mn-lt"/>
              </a:rPr>
              <a:t>Capacitación Testigos de Mesa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6F5946-2958-5A44-BF37-C4AD80C32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3645" y="3234412"/>
            <a:ext cx="4324709" cy="607653"/>
          </a:xfrm>
        </p:spPr>
        <p:txBody>
          <a:bodyPr/>
          <a:lstStyle/>
          <a:p>
            <a:r>
              <a:rPr lang="es-US" dirty="0">
                <a:solidFill>
                  <a:schemeClr val="bg1"/>
                </a:solidFill>
              </a:rPr>
              <a:t>Elecciones 13 de marzo de 2022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17BDA4-5074-4ED3-BF31-19A963AA9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80" y="3910040"/>
            <a:ext cx="1559474" cy="12201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DEAD56-AA8E-4A37-8EC4-616A2BB32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76" y="3816906"/>
            <a:ext cx="2828656" cy="14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9E5D53-9AF5-4250-8A42-EC4B346F4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E107BB-23D3-6544-B4C7-85A6163F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715"/>
            <a:ext cx="10515600" cy="1325563"/>
          </a:xfrm>
        </p:spPr>
        <p:txBody>
          <a:bodyPr/>
          <a:lstStyle/>
          <a:p>
            <a:r>
              <a:rPr lang="es-US" b="1" dirty="0">
                <a:latin typeface="+mn-lt"/>
              </a:rPr>
              <a:t>¿Qué es el testigo de Mesa?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2073E8-1633-DB42-913A-42B9B5CE7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5539"/>
            <a:ext cx="10515600" cy="435133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s-CO" dirty="0">
                <a:solidFill>
                  <a:schemeClr val="tx1"/>
                </a:solidFill>
              </a:rPr>
              <a:t>Son</a:t>
            </a:r>
            <a:r>
              <a:rPr lang="es" dirty="0">
                <a:solidFill>
                  <a:schemeClr val="tx1"/>
                </a:solidFill>
              </a:rPr>
              <a:t> veedores del proceso electoral y representan a las agrupaciones políticas que inscribieron candidatos y quienes durante los comicios ejercerán una función pública transitoria, podrán formular reclamaciones y solicitar la intervención de las autoridades</a:t>
            </a:r>
          </a:p>
          <a:p>
            <a:pPr marL="0" lvl="0" indent="0">
              <a:spcBef>
                <a:spcPts val="0"/>
              </a:spcBef>
              <a:buNone/>
            </a:pPr>
            <a:endParaRPr lang="es" b="1" dirty="0">
              <a:solidFill>
                <a:schemeClr val="tx1"/>
              </a:solidFill>
            </a:endParaRPr>
          </a:p>
          <a:p>
            <a:endParaRPr lang="es-US" dirty="0"/>
          </a:p>
        </p:txBody>
      </p:sp>
      <p:sp>
        <p:nvSpPr>
          <p:cNvPr id="4" name="Flecha: pentágono 6">
            <a:extLst>
              <a:ext uri="{FF2B5EF4-FFF2-40B4-BE49-F238E27FC236}">
                <a16:creationId xmlns:a16="http://schemas.microsoft.com/office/drawing/2014/main" id="{F47B81B2-BC29-EC4E-AF79-D1C4CB87F2CD}"/>
              </a:ext>
            </a:extLst>
          </p:cNvPr>
          <p:cNvSpPr/>
          <p:nvPr/>
        </p:nvSpPr>
        <p:spPr>
          <a:xfrm>
            <a:off x="838200" y="4534519"/>
            <a:ext cx="6673770" cy="91794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Los testigos electorales sólo podrán acreditarse a través de la correspondiente credencial expedida por la Registraduría Nacional del Estado Civil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8FC03D3-97BB-444D-92CB-7D2DDC7FE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0A5FE8AE-57D4-4354-BD4F-A44E384C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Rectángulo 1">
            <a:extLst>
              <a:ext uri="{FF2B5EF4-FFF2-40B4-BE49-F238E27FC236}">
                <a16:creationId xmlns:a16="http://schemas.microsoft.com/office/drawing/2014/main" id="{93C17C6F-8BB9-429F-B269-2DEEB0492E68}"/>
              </a:ext>
            </a:extLst>
          </p:cNvPr>
          <p:cNvSpPr/>
          <p:nvPr/>
        </p:nvSpPr>
        <p:spPr>
          <a:xfrm>
            <a:off x="4123802" y="1115824"/>
            <a:ext cx="3709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ES" sz="2800" b="1" dirty="0"/>
              <a:t>TESTIGOS ELECTORALES</a:t>
            </a:r>
          </a:p>
        </p:txBody>
      </p:sp>
      <p:grpSp>
        <p:nvGrpSpPr>
          <p:cNvPr id="12" name="Grupo 25">
            <a:extLst>
              <a:ext uri="{FF2B5EF4-FFF2-40B4-BE49-F238E27FC236}">
                <a16:creationId xmlns:a16="http://schemas.microsoft.com/office/drawing/2014/main" id="{ACDBC9F9-B9D8-4A55-9185-01146E93BDB6}"/>
              </a:ext>
            </a:extLst>
          </p:cNvPr>
          <p:cNvGrpSpPr/>
          <p:nvPr/>
        </p:nvGrpSpPr>
        <p:grpSpPr>
          <a:xfrm>
            <a:off x="6939897" y="2322347"/>
            <a:ext cx="986173" cy="2270645"/>
            <a:chOff x="9763831" y="2492896"/>
            <a:chExt cx="1114211" cy="2341458"/>
          </a:xfrm>
        </p:grpSpPr>
        <p:pic>
          <p:nvPicPr>
            <p:cNvPr id="13" name="Imagen 26">
              <a:extLst>
                <a:ext uri="{FF2B5EF4-FFF2-40B4-BE49-F238E27FC236}">
                  <a16:creationId xmlns:a16="http://schemas.microsoft.com/office/drawing/2014/main" id="{A10163EA-1994-49C2-8449-5A7DF18EC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63831" y="2492896"/>
              <a:ext cx="1114211" cy="2341458"/>
            </a:xfrm>
            <a:prstGeom prst="rect">
              <a:avLst/>
            </a:prstGeom>
          </p:spPr>
        </p:pic>
        <p:sp>
          <p:nvSpPr>
            <p:cNvPr id="14" name="CuadroTexto 27">
              <a:extLst>
                <a:ext uri="{FF2B5EF4-FFF2-40B4-BE49-F238E27FC236}">
                  <a16:creationId xmlns:a16="http://schemas.microsoft.com/office/drawing/2014/main" id="{AD3E84E2-026A-4B3D-B204-B8703002051D}"/>
                </a:ext>
              </a:extLst>
            </p:cNvPr>
            <p:cNvSpPr txBox="1"/>
            <p:nvPr/>
          </p:nvSpPr>
          <p:spPr>
            <a:xfrm rot="20182047">
              <a:off x="10108424" y="3397451"/>
              <a:ext cx="672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>
                  <a:latin typeface="Arial" panose="020B0604020202020204" pitchFamily="34" charset="0"/>
                  <a:cs typeface="Arial" panose="020B0604020202020204" pitchFamily="34" charset="0"/>
                </a:rPr>
                <a:t>E-16</a:t>
              </a:r>
            </a:p>
          </p:txBody>
        </p:sp>
      </p:grpSp>
      <p:pic>
        <p:nvPicPr>
          <p:cNvPr id="18" name="Imagen 10">
            <a:extLst>
              <a:ext uri="{FF2B5EF4-FFF2-40B4-BE49-F238E27FC236}">
                <a16:creationId xmlns:a16="http://schemas.microsoft.com/office/drawing/2014/main" id="{8EA0E4FC-F925-4874-A2B2-B77D0EB274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066" y="2190119"/>
            <a:ext cx="1250558" cy="2976037"/>
          </a:xfrm>
          <a:prstGeom prst="rect">
            <a:avLst/>
          </a:prstGeom>
        </p:spPr>
      </p:pic>
      <p:sp>
        <p:nvSpPr>
          <p:cNvPr id="19" name="Rectángulo 1">
            <a:extLst>
              <a:ext uri="{FF2B5EF4-FFF2-40B4-BE49-F238E27FC236}">
                <a16:creationId xmlns:a16="http://schemas.microsoft.com/office/drawing/2014/main" id="{028F681C-41B8-4DF5-9258-FFCFF0E98B1A}"/>
              </a:ext>
            </a:extLst>
          </p:cNvPr>
          <p:cNvSpPr/>
          <p:nvPr/>
        </p:nvSpPr>
        <p:spPr>
          <a:xfrm>
            <a:off x="467404" y="1696568"/>
            <a:ext cx="11022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000">
                <a:latin typeface="Arial" panose="020B0604020202020204" pitchFamily="34" charset="0"/>
                <a:cs typeface="Arial" panose="020B0604020202020204" pitchFamily="34" charset="0"/>
              </a:rPr>
              <a:t>Representantes de las agrupaciones políticas y promotores del voto en blanco </a:t>
            </a:r>
          </a:p>
        </p:txBody>
      </p:sp>
      <p:sp>
        <p:nvSpPr>
          <p:cNvPr id="23" name="CuadroTexto 16">
            <a:extLst>
              <a:ext uri="{FF2B5EF4-FFF2-40B4-BE49-F238E27FC236}">
                <a16:creationId xmlns:a16="http://schemas.microsoft.com/office/drawing/2014/main" id="{BBC9266A-E61E-4F56-963F-DB93C87BF600}"/>
              </a:ext>
            </a:extLst>
          </p:cNvPr>
          <p:cNvSpPr txBox="1"/>
          <p:nvPr/>
        </p:nvSpPr>
        <p:spPr>
          <a:xfrm>
            <a:off x="2308624" y="5386412"/>
            <a:ext cx="2612299" cy="738664"/>
          </a:xfrm>
          <a:prstGeom prst="rect">
            <a:avLst/>
          </a:prstGeom>
          <a:solidFill>
            <a:srgbClr val="00F5E8">
              <a:alpha val="2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CREDENCIAL E- 15</a:t>
            </a:r>
          </a:p>
          <a:p>
            <a:pPr algn="ctr"/>
            <a:r>
              <a:rPr lang="es-CO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 LOS JURADOS DE VOTACIÓN</a:t>
            </a:r>
          </a:p>
        </p:txBody>
      </p:sp>
      <p:sp>
        <p:nvSpPr>
          <p:cNvPr id="24" name="CuadroTexto 17">
            <a:extLst>
              <a:ext uri="{FF2B5EF4-FFF2-40B4-BE49-F238E27FC236}">
                <a16:creationId xmlns:a16="http://schemas.microsoft.com/office/drawing/2014/main" id="{A23EE762-0FC4-44B0-8F20-561E58B52D2A}"/>
              </a:ext>
            </a:extLst>
          </p:cNvPr>
          <p:cNvSpPr txBox="1"/>
          <p:nvPr/>
        </p:nvSpPr>
        <p:spPr>
          <a:xfrm>
            <a:off x="8189146" y="5119074"/>
            <a:ext cx="2306937" cy="738664"/>
          </a:xfrm>
          <a:prstGeom prst="rect">
            <a:avLst/>
          </a:prstGeom>
          <a:solidFill>
            <a:srgbClr val="00F5E8">
              <a:alpha val="2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CREDENCIAL E- 16</a:t>
            </a:r>
          </a:p>
          <a:p>
            <a:pPr algn="ctr"/>
            <a:r>
              <a:rPr lang="es-CO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 LAS COMISIONES ESCRUTADORAS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05D74-63A7-40EA-B5B9-7F6130F05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350" y="2251031"/>
            <a:ext cx="2489666" cy="3042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1A3AAB-4528-4C2A-A211-D93B4CC84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6260" y="2256782"/>
            <a:ext cx="2153076" cy="2683491"/>
          </a:xfrm>
          <a:prstGeom prst="rect">
            <a:avLst/>
          </a:prstGeom>
        </p:spPr>
      </p:pic>
      <p:sp>
        <p:nvSpPr>
          <p:cNvPr id="15" name="CuadroTexto 1">
            <a:extLst>
              <a:ext uri="{FF2B5EF4-FFF2-40B4-BE49-F238E27FC236}">
                <a16:creationId xmlns:a16="http://schemas.microsoft.com/office/drawing/2014/main" id="{29FA9194-4112-45DA-A690-14B31A6EC13B}"/>
              </a:ext>
            </a:extLst>
          </p:cNvPr>
          <p:cNvSpPr txBox="1"/>
          <p:nvPr/>
        </p:nvSpPr>
        <p:spPr>
          <a:xfrm>
            <a:off x="5665216" y="5205104"/>
            <a:ext cx="564476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b="1" dirty="0">
                <a:latin typeface="Arial"/>
                <a:cs typeface="Arial"/>
              </a:rPr>
              <a:t>DIGITAL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C5C3020-647D-44E3-9AC0-BE55690AE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488CBC6-0D76-490A-8C95-F69EB34B1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3376D0E-A422-4845-9FA3-34929F7B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700"/>
            <a:ext cx="10515600" cy="2852737"/>
          </a:xfrm>
        </p:spPr>
        <p:txBody>
          <a:bodyPr/>
          <a:lstStyle/>
          <a:p>
            <a:pPr algn="ctr"/>
            <a:r>
              <a:rPr lang="es-US" b="1" dirty="0">
                <a:latin typeface="+mn-lt"/>
              </a:rPr>
              <a:t>Paso a Paso Dia D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8EE4AA-F01A-482A-918D-69AD8DD4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1A36100-3E0B-4F18-8603-E8C20664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2F79388-763F-094B-A797-812787C2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433"/>
            <a:ext cx="10515600" cy="1325563"/>
          </a:xfrm>
        </p:spPr>
        <p:txBody>
          <a:bodyPr/>
          <a:lstStyle/>
          <a:p>
            <a:pPr algn="ctr"/>
            <a:r>
              <a:rPr lang="es-US" b="1" dirty="0">
                <a:latin typeface="+mn-lt"/>
              </a:rPr>
              <a:t>De 7:00 am a 8:00am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5A4E540-D486-1549-BBEA-9AEDA06D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3"/>
            <a:ext cx="10515600" cy="4351338"/>
          </a:xfrm>
        </p:spPr>
        <p:txBody>
          <a:bodyPr>
            <a:normAutofit/>
          </a:bodyPr>
          <a:lstStyle/>
          <a:p>
            <a:r>
              <a:rPr lang="es-US" sz="2400" dirty="0"/>
              <a:t>Presentarse ante los delegados de la Registraduria Nacional en el puesto de Votación </a:t>
            </a:r>
          </a:p>
          <a:p>
            <a:r>
              <a:rPr lang="es-US" sz="2400" dirty="0"/>
              <a:t>Verificar el lugar de la mesa asignada y presentarse ante los Jurados de la mesa</a:t>
            </a:r>
          </a:p>
          <a:p>
            <a:r>
              <a:rPr lang="es-US" sz="2400" dirty="0"/>
              <a:t>Verificar que en la isntalación de la mesa esten 6 jurados – minimo 4</a:t>
            </a:r>
          </a:p>
          <a:p>
            <a:r>
              <a:rPr lang="es-US" sz="2400" dirty="0"/>
              <a:t>Verificar que la urna este completamente vacia y las tarjetas electorales en perfecto estado </a:t>
            </a:r>
          </a:p>
          <a:p>
            <a:r>
              <a:rPr lang="es-US" sz="2400" dirty="0"/>
              <a:t>Verificar que el kit de mesa haya sido abierto en compañía de minimo 2 jurados de votación pero la instalación y funcionamiento minimo 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5202F0-5D51-4277-9447-C802A8148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2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6B587B1E-345B-448E-A396-A02167529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2B6770F-526E-47BE-ACD3-EF83C8C32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92" y="2078951"/>
            <a:ext cx="891228" cy="1061124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65FEAD64-07CA-43A9-B2E9-8E307BD9B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69" y="2078991"/>
            <a:ext cx="879204" cy="1046808"/>
          </a:xfrm>
          <a:prstGeom prst="rect">
            <a:avLst/>
          </a:prstGeom>
        </p:spPr>
      </p:pic>
      <p:pic>
        <p:nvPicPr>
          <p:cNvPr id="9" name="Imagen 8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102902FE-8CC1-4A8D-9188-DD9B53DF53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t="12978" r="19628" b="12711"/>
          <a:stretch/>
        </p:blipFill>
        <p:spPr>
          <a:xfrm>
            <a:off x="5488708" y="2094493"/>
            <a:ext cx="897953" cy="1031306"/>
          </a:xfrm>
          <a:prstGeom prst="rect">
            <a:avLst/>
          </a:prstGeo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624EA220-F53B-4737-B681-5D80275800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t="13155" r="20089" b="13600"/>
          <a:stretch/>
        </p:blipFill>
        <p:spPr>
          <a:xfrm>
            <a:off x="2006136" y="2100810"/>
            <a:ext cx="801573" cy="1168505"/>
          </a:xfrm>
          <a:prstGeom prst="rect">
            <a:avLst/>
          </a:prstGeom>
        </p:spPr>
      </p:pic>
      <p:pic>
        <p:nvPicPr>
          <p:cNvPr id="11" name="Imagen 10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04F9F7B9-4678-4653-B774-E4462CD43A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5" y="2115087"/>
            <a:ext cx="801573" cy="1139952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7EE8B806-7A31-4EF8-A454-089704589D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06" y="2078951"/>
            <a:ext cx="824060" cy="10788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E7A4B4-8453-4E12-A9C1-0AFD76E27BE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0239" t="40710" r="34016" b="43262"/>
          <a:stretch/>
        </p:blipFill>
        <p:spPr>
          <a:xfrm flipH="1">
            <a:off x="10759408" y="2102476"/>
            <a:ext cx="719329" cy="10788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2B0047-3144-4C4C-8C78-5A8673A6813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8431" t="40993" r="45984" b="43688"/>
          <a:stretch/>
        </p:blipFill>
        <p:spPr>
          <a:xfrm flipH="1">
            <a:off x="9980629" y="2123526"/>
            <a:ext cx="675677" cy="104247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998A95E-5CF3-4299-9966-B05EBA45CA8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6463" t="40709" r="57951" b="43404"/>
          <a:stretch/>
        </p:blipFill>
        <p:spPr>
          <a:xfrm flipH="1">
            <a:off x="9167296" y="2102476"/>
            <a:ext cx="675678" cy="108108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B9D91BD-A66F-4D84-9458-4082786446A3}"/>
              </a:ext>
            </a:extLst>
          </p:cNvPr>
          <p:cNvSpPr txBox="1"/>
          <p:nvPr/>
        </p:nvSpPr>
        <p:spPr>
          <a:xfrm>
            <a:off x="6672990" y="3079395"/>
            <a:ext cx="1471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O"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CITREP, si la hay </a:t>
            </a:r>
            <a:endParaRPr lang="es-CO" sz="1800" b="1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2AC5B49-A503-4FE7-B247-851E88A883C6}"/>
              </a:ext>
            </a:extLst>
          </p:cNvPr>
          <p:cNvSpPr txBox="1"/>
          <p:nvPr/>
        </p:nvSpPr>
        <p:spPr>
          <a:xfrm>
            <a:off x="390820" y="3602441"/>
            <a:ext cx="2699972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1700" b="1">
                <a:latin typeface="Arial"/>
                <a:cs typeface="Arial"/>
              </a:rPr>
              <a:t>Senado Nacional o Senado Indígena</a:t>
            </a: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D6689352-2A42-4C3B-8619-B9570D0A9C44}"/>
              </a:ext>
            </a:extLst>
          </p:cNvPr>
          <p:cNvSpPr/>
          <p:nvPr/>
        </p:nvSpPr>
        <p:spPr>
          <a:xfrm rot="16200000">
            <a:off x="1454257" y="2947484"/>
            <a:ext cx="542128" cy="268755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94BBA0C-E820-4A35-9002-ED9EEC84AC85}"/>
              </a:ext>
            </a:extLst>
          </p:cNvPr>
          <p:cNvSpPr txBox="1"/>
          <p:nvPr/>
        </p:nvSpPr>
        <p:spPr>
          <a:xfrm>
            <a:off x="57602" y="4617421"/>
            <a:ext cx="318856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para entregar de Senado: </a:t>
            </a:r>
            <a:r>
              <a:rPr lang="es-CO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tarjeta </a:t>
            </a:r>
            <a:endParaRPr lang="es-CO" sz="1800" b="1">
              <a:solidFill>
                <a:srgbClr val="FF0000"/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654C899E-AF39-48B2-AF47-37D7E360EE0E}"/>
              </a:ext>
            </a:extLst>
          </p:cNvPr>
          <p:cNvSpPr/>
          <p:nvPr/>
        </p:nvSpPr>
        <p:spPr>
          <a:xfrm>
            <a:off x="6781895" y="2029368"/>
            <a:ext cx="74872" cy="112840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AEC769C4-4B96-44F4-B3CD-521E1C0C09F9}"/>
              </a:ext>
            </a:extLst>
          </p:cNvPr>
          <p:cNvSpPr/>
          <p:nvPr/>
        </p:nvSpPr>
        <p:spPr>
          <a:xfrm flipH="1">
            <a:off x="7792902" y="2029368"/>
            <a:ext cx="112345" cy="112840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9BF7C3E-02EE-43F6-A7F2-101CBEAD65E2}"/>
              </a:ext>
            </a:extLst>
          </p:cNvPr>
          <p:cNvSpPr txBox="1"/>
          <p:nvPr/>
        </p:nvSpPr>
        <p:spPr>
          <a:xfrm>
            <a:off x="3548864" y="3353049"/>
            <a:ext cx="2765384" cy="8771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1700" b="1">
                <a:latin typeface="Arial"/>
                <a:cs typeface="Arial"/>
              </a:rPr>
              <a:t>Cámara Territorial o Cámara Indígena o Cámara Afro</a:t>
            </a:r>
          </a:p>
        </p:txBody>
      </p:sp>
      <p:sp>
        <p:nvSpPr>
          <p:cNvPr id="25" name="Abrir llave 24">
            <a:extLst>
              <a:ext uri="{FF2B5EF4-FFF2-40B4-BE49-F238E27FC236}">
                <a16:creationId xmlns:a16="http://schemas.microsoft.com/office/drawing/2014/main" id="{6A27F735-055C-4A72-A9B9-5079E9664B6C}"/>
              </a:ext>
            </a:extLst>
          </p:cNvPr>
          <p:cNvSpPr/>
          <p:nvPr/>
        </p:nvSpPr>
        <p:spPr>
          <a:xfrm rot="16200000">
            <a:off x="4666545" y="2842210"/>
            <a:ext cx="542128" cy="289810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1B2A1CA-3083-4422-844A-546B011A7F63}"/>
              </a:ext>
            </a:extLst>
          </p:cNvPr>
          <p:cNvSpPr txBox="1"/>
          <p:nvPr/>
        </p:nvSpPr>
        <p:spPr>
          <a:xfrm>
            <a:off x="3477144" y="4617421"/>
            <a:ext cx="289810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para entregar de Cámara: </a:t>
            </a:r>
            <a:r>
              <a:rPr lang="es-CO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tarjeta </a:t>
            </a:r>
            <a:endParaRPr lang="es-CO" sz="1800" b="1">
              <a:solidFill>
                <a:srgbClr val="FF0000"/>
              </a:solidFill>
            </a:endParaRPr>
          </a:p>
        </p:txBody>
      </p:sp>
      <p:sp>
        <p:nvSpPr>
          <p:cNvPr id="27" name="Abrir llave 26">
            <a:extLst>
              <a:ext uri="{FF2B5EF4-FFF2-40B4-BE49-F238E27FC236}">
                <a16:creationId xmlns:a16="http://schemas.microsoft.com/office/drawing/2014/main" id="{56FAA1E9-D1E5-4BE1-9938-6AB46DD460C1}"/>
              </a:ext>
            </a:extLst>
          </p:cNvPr>
          <p:cNvSpPr/>
          <p:nvPr/>
        </p:nvSpPr>
        <p:spPr>
          <a:xfrm rot="16200000">
            <a:off x="7128208" y="3710535"/>
            <a:ext cx="542128" cy="117247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395C36F-50D8-45A1-B6B8-67F4EFD77637}"/>
              </a:ext>
            </a:extLst>
          </p:cNvPr>
          <p:cNvSpPr txBox="1"/>
          <p:nvPr/>
        </p:nvSpPr>
        <p:spPr>
          <a:xfrm>
            <a:off x="6289314" y="4602066"/>
            <a:ext cx="246759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para entregar de CITREP: </a:t>
            </a:r>
            <a:r>
              <a:rPr lang="es-CO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tarjeta </a:t>
            </a:r>
            <a:endParaRPr lang="es-CO" sz="1800" b="1">
              <a:solidFill>
                <a:srgbClr val="FF0000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95F732C-5E68-4F22-A9E3-4C093A65A414}"/>
              </a:ext>
            </a:extLst>
          </p:cNvPr>
          <p:cNvSpPr txBox="1"/>
          <p:nvPr/>
        </p:nvSpPr>
        <p:spPr>
          <a:xfrm>
            <a:off x="8957500" y="3395815"/>
            <a:ext cx="2765384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1700" b="1">
                <a:latin typeface="Arial"/>
                <a:cs typeface="Arial"/>
              </a:rPr>
              <a:t>consulta 1 o consulta 2 o consulta 3 </a:t>
            </a:r>
            <a:endParaRPr lang="es-CO" sz="1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brir llave 29">
            <a:extLst>
              <a:ext uri="{FF2B5EF4-FFF2-40B4-BE49-F238E27FC236}">
                <a16:creationId xmlns:a16="http://schemas.microsoft.com/office/drawing/2014/main" id="{7BD8760B-5ACE-4304-9922-A6DE90147502}"/>
              </a:ext>
            </a:extLst>
          </p:cNvPr>
          <p:cNvSpPr/>
          <p:nvPr/>
        </p:nvSpPr>
        <p:spPr>
          <a:xfrm rot="16200000">
            <a:off x="10069128" y="2730619"/>
            <a:ext cx="542128" cy="289810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A013FC7-1254-40A3-9CB7-E231B0731F7E}"/>
              </a:ext>
            </a:extLst>
          </p:cNvPr>
          <p:cNvSpPr txBox="1"/>
          <p:nvPr/>
        </p:nvSpPr>
        <p:spPr>
          <a:xfrm>
            <a:off x="8756904" y="4562326"/>
            <a:ext cx="33228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para entregar de consultas, si el ciudadano la solicita: </a:t>
            </a:r>
            <a:r>
              <a:rPr lang="es-CO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tarjeta </a:t>
            </a:r>
            <a:endParaRPr lang="es-CO" sz="1800" b="1">
              <a:solidFill>
                <a:srgbClr val="FF0000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0F7BB11-9DA4-4602-8B3E-5C50E98A1719}"/>
              </a:ext>
            </a:extLst>
          </p:cNvPr>
          <p:cNvSpPr txBox="1"/>
          <p:nvPr/>
        </p:nvSpPr>
        <p:spPr>
          <a:xfrm>
            <a:off x="2593839" y="5430589"/>
            <a:ext cx="7004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 de tarjetas por ciudadano: 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tarjetas </a:t>
            </a:r>
            <a:endParaRPr lang="es-CO" sz="1800" b="1" dirty="0">
              <a:solidFill>
                <a:srgbClr val="FF0000"/>
              </a:solidFill>
            </a:endParaRPr>
          </a:p>
        </p:txBody>
      </p:sp>
      <p:sp>
        <p:nvSpPr>
          <p:cNvPr id="33" name="Google Shape;152;p28">
            <a:extLst>
              <a:ext uri="{FF2B5EF4-FFF2-40B4-BE49-F238E27FC236}">
                <a16:creationId xmlns:a16="http://schemas.microsoft.com/office/drawing/2014/main" id="{9B7F1465-D373-4337-A424-E77ED339C9DE}"/>
              </a:ext>
            </a:extLst>
          </p:cNvPr>
          <p:cNvSpPr txBox="1"/>
          <p:nvPr/>
        </p:nvSpPr>
        <p:spPr>
          <a:xfrm>
            <a:off x="1907800" y="599852"/>
            <a:ext cx="83764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3200" b="1" dirty="0">
              <a:cs typeface="Arial"/>
            </a:endParaRPr>
          </a:p>
          <a:p>
            <a:pPr algn="ctr"/>
            <a:r>
              <a:rPr lang="es-MX" sz="3200" b="1" dirty="0"/>
              <a:t>¿Cuántas tarjetas se entregaran al ciudadano?</a:t>
            </a:r>
            <a:endParaRPr lang="es-MX" sz="3200" b="1" dirty="0">
              <a:cs typeface="Arial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BACAB562-22A0-492F-B636-F93652FAD2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73FB27-873B-4AB0-BA5E-6A4952E9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3F19AD-1A7C-E347-AD53-287E6527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425"/>
            <a:ext cx="10515600" cy="1325563"/>
          </a:xfrm>
        </p:spPr>
        <p:txBody>
          <a:bodyPr/>
          <a:lstStyle/>
          <a:p>
            <a:pPr algn="ctr"/>
            <a:r>
              <a:rPr lang="es-US" b="1" dirty="0">
                <a:latin typeface="+mn-lt"/>
              </a:rPr>
              <a:t>De 8:00am a 4:00pm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74D09E-39B7-284A-9F30-A22FD9834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6988"/>
            <a:ext cx="10515600" cy="4351338"/>
          </a:xfrm>
        </p:spPr>
        <p:txBody>
          <a:bodyPr/>
          <a:lstStyle/>
          <a:p>
            <a:r>
              <a:rPr lang="es-US" dirty="0"/>
              <a:t>Permanece en la mesa de votación a una distancia que te permita verificar el proceso electoral sin interferir la labor de los jurados.</a:t>
            </a:r>
          </a:p>
          <a:p>
            <a:r>
              <a:rPr lang="es-US" dirty="0"/>
              <a:t>En caso de dudas de los electores puedes dirigirlos a la mesa de justicia o ante un delegado de la Registraduria.</a:t>
            </a:r>
          </a:p>
          <a:p>
            <a:r>
              <a:rPr lang="es-US" dirty="0"/>
              <a:t>Observar que los votantes acudan libremente y ejerzcan su derecho al voto en secreto</a:t>
            </a:r>
          </a:p>
          <a:p>
            <a:r>
              <a:rPr lang="es-US" dirty="0"/>
              <a:t>Comprobar que las tarjetas electorales no sean sustraidas de la mesa de votación.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769C68-7EF8-414F-9829-E451CB71D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039DF8B-CC2B-4C67-9A68-C2DED5DB4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14570F-9BFE-F14F-8944-D680A031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79"/>
            <a:ext cx="10515600" cy="1325563"/>
          </a:xfrm>
        </p:spPr>
        <p:txBody>
          <a:bodyPr/>
          <a:lstStyle/>
          <a:p>
            <a:pPr algn="ctr"/>
            <a:r>
              <a:rPr lang="es-US" b="1" dirty="0">
                <a:latin typeface="+mn-lt"/>
              </a:rPr>
              <a:t>De 4:00pm en adelante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D5DF1D-0252-F24C-A6F9-8E9C35AEB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439"/>
            <a:ext cx="10515600" cy="3833303"/>
          </a:xfrm>
        </p:spPr>
        <p:txBody>
          <a:bodyPr>
            <a:normAutofit lnSpcReduction="10000"/>
          </a:bodyPr>
          <a:lstStyle/>
          <a:p>
            <a:r>
              <a:rPr lang="es-US" sz="2400" dirty="0"/>
              <a:t>Despues del cierre de la mesa, verificar que las tarjetas electorales no usadas, así como los certificados electorales sean destruidas y depositadas en bolsas negras selladas.</a:t>
            </a:r>
          </a:p>
          <a:p>
            <a:r>
              <a:rPr lang="es-US" sz="2400" dirty="0"/>
              <a:t>Presenciar la apertura de la urna, la nivelación de la mesa (que exista el mismo numero de votos y electores registrados)</a:t>
            </a:r>
          </a:p>
          <a:p>
            <a:r>
              <a:rPr lang="es-US" sz="2400" dirty="0"/>
              <a:t>Existirá una urna para cada corporación y consultas</a:t>
            </a:r>
          </a:p>
          <a:p>
            <a:r>
              <a:rPr lang="es-US" sz="2400" dirty="0"/>
              <a:t>Verificar que el diligenciamiento del E14 sea correcto y en caso de pedir reconteo se deje constancia en el mismo formato</a:t>
            </a:r>
          </a:p>
          <a:p>
            <a:r>
              <a:rPr lang="es-US" sz="2400" dirty="0"/>
              <a:t>Verificar que los datos en las tres colillas del E14 sean los mismos (Trasmisión, delegados, Claveros)</a:t>
            </a:r>
          </a:p>
          <a:p>
            <a:endParaRPr lang="es-U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BCB145-3F27-40E8-86AE-D89BC517C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D97381-B04F-49BF-9B52-19A361B2B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91CD9A-650F-E64E-8033-9D864B5C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23"/>
            <a:ext cx="10515600" cy="1325563"/>
          </a:xfrm>
        </p:spPr>
        <p:txBody>
          <a:bodyPr/>
          <a:lstStyle/>
          <a:p>
            <a:pPr algn="ctr"/>
            <a:r>
              <a:rPr lang="es-US" b="1" dirty="0">
                <a:latin typeface="+mn-lt"/>
              </a:rPr>
              <a:t>De 4:00pm en adelante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1EC39-3B10-BF46-9B78-5907CD8B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1398"/>
            <a:ext cx="10515600" cy="2133900"/>
          </a:xfrm>
        </p:spPr>
        <p:txBody>
          <a:bodyPr/>
          <a:lstStyle/>
          <a:p>
            <a:r>
              <a:rPr lang="es-US" dirty="0"/>
              <a:t>Tomar fotografías de los E14</a:t>
            </a:r>
          </a:p>
          <a:p>
            <a:r>
              <a:rPr lang="es-US" dirty="0"/>
              <a:t>Verificar el empaque de los votos y el contenido del sobre de claveros </a:t>
            </a:r>
          </a:p>
          <a:p>
            <a:r>
              <a:rPr lang="es-US" dirty="0"/>
              <a:t>Se podrá acompañar el transporte de los pliegos electorales a Corferias – Registraduría Delegada, Auxiliar, Municipal. </a:t>
            </a:r>
          </a:p>
          <a:p>
            <a:endParaRPr lang="es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267AAF-541E-4A04-AE7D-40B603E5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639613-89DE-4206-A18E-9630B65FC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3705400" y="928068"/>
            <a:ext cx="47812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s" sz="2800" b="1" dirty="0"/>
              <a:t> PASO A PASO TESTIGOS ELECTORALES DE MESA</a:t>
            </a:r>
            <a:endParaRPr sz="2800" b="1" dirty="0"/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9366" y="2233501"/>
            <a:ext cx="2606393" cy="3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2533" y="2732134"/>
            <a:ext cx="3813867" cy="245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1514033" y="3429000"/>
            <a:ext cx="3354800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buSzPts val="1400"/>
              <a:buChar char="●"/>
            </a:pPr>
            <a:r>
              <a:rPr lang="es" sz="2400"/>
              <a:t>Formulario E-14.</a:t>
            </a:r>
            <a:endParaRPr sz="2400"/>
          </a:p>
          <a:p>
            <a:pPr marL="609585" indent="-423323">
              <a:buSzPts val="1400"/>
              <a:buChar char="●"/>
            </a:pPr>
            <a:r>
              <a:rPr lang="es" sz="2400"/>
              <a:t>Formulario E-10.</a:t>
            </a:r>
            <a:endParaRPr sz="2400"/>
          </a:p>
          <a:p>
            <a:pPr marL="609585" indent="-423323">
              <a:buSzPts val="1400"/>
              <a:buChar char="●"/>
            </a:pPr>
            <a:r>
              <a:rPr lang="es" sz="2400"/>
              <a:t>Formulario E-11.</a:t>
            </a:r>
            <a:endParaRPr sz="2400"/>
          </a:p>
          <a:p>
            <a:pPr marL="609585" indent="-423323">
              <a:buSzPts val="1400"/>
              <a:buChar char="●"/>
            </a:pPr>
            <a:r>
              <a:rPr lang="es" sz="2400"/>
              <a:t>Formularios E-12.</a:t>
            </a:r>
            <a:endParaRPr sz="2400"/>
          </a:p>
          <a:p>
            <a:pPr marL="609585" indent="-423323">
              <a:buSzPts val="1400"/>
              <a:buChar char="●"/>
            </a:pPr>
            <a:r>
              <a:rPr lang="es" sz="2400"/>
              <a:t>Reclamaciones de los testigos electorales, si las hay.</a:t>
            </a:r>
            <a:endParaRPr sz="2400"/>
          </a:p>
        </p:txBody>
      </p:sp>
      <p:sp>
        <p:nvSpPr>
          <p:cNvPr id="122" name="Google Shape;122;p16"/>
          <p:cNvSpPr/>
          <p:nvPr/>
        </p:nvSpPr>
        <p:spPr>
          <a:xfrm>
            <a:off x="1561633" y="2398900"/>
            <a:ext cx="3259600" cy="592800"/>
          </a:xfrm>
          <a:prstGeom prst="roundRect">
            <a:avLst>
              <a:gd name="adj" fmla="val 16667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sz="2400">
                <a:solidFill>
                  <a:schemeClr val="lt1"/>
                </a:solidFill>
              </a:rPr>
              <a:t>Al final del día debe haber:</a:t>
            </a:r>
            <a:endParaRPr sz="2400">
              <a:solidFill>
                <a:schemeClr val="lt1"/>
              </a:solidFill>
            </a:endParaRPr>
          </a:p>
        </p:txBody>
      </p:sp>
      <p:cxnSp>
        <p:nvCxnSpPr>
          <p:cNvPr id="123" name="Google Shape;123;p16"/>
          <p:cNvCxnSpPr>
            <a:stCxn id="122" idx="2"/>
            <a:endCxn id="121" idx="0"/>
          </p:cNvCxnSpPr>
          <p:nvPr/>
        </p:nvCxnSpPr>
        <p:spPr>
          <a:xfrm>
            <a:off x="3191433" y="2991700"/>
            <a:ext cx="0" cy="43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F7632A08-72EE-48A1-B0E7-679422E80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7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D0FD8D-8761-4FA6-A747-AC17ADED1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CB1EBA-C314-814B-81C5-B30757FC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585405"/>
            <a:ext cx="11360800" cy="763600"/>
          </a:xfrm>
        </p:spPr>
        <p:txBody>
          <a:bodyPr>
            <a:noAutofit/>
          </a:bodyPr>
          <a:lstStyle/>
          <a:p>
            <a:pPr algn="ctr"/>
            <a:r>
              <a:rPr lang="es-US" sz="4800" b="1" dirty="0">
                <a:latin typeface="+mn-lt"/>
              </a:rPr>
              <a:t>Formulario E10	</a:t>
            </a:r>
            <a:br>
              <a:rPr lang="es-US" sz="4800" b="1" dirty="0">
                <a:latin typeface="+mn-lt"/>
              </a:rPr>
            </a:br>
            <a:endParaRPr lang="es-US" sz="4800" b="1" dirty="0"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E68453-C1CD-0D4D-B036-FF334D7EB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959991"/>
            <a:ext cx="11360800" cy="1603382"/>
          </a:xfrm>
        </p:spPr>
        <p:txBody>
          <a:bodyPr/>
          <a:lstStyle/>
          <a:p>
            <a:r>
              <a:rPr lang="es-US" dirty="0"/>
              <a:t>Son las personas habilitadas por mesa de votación y los jurados diligencian los ciudadanos que se acercaron al mismo. (Resaltando el numero de cc si aparece en el listado)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F7CDC1-3803-4AD7-A5B3-945812BD6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1E02FDF-885F-43C5-8A84-D1539867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C10E01-6637-1F4B-9F5E-2352CBF0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3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US" sz="6000" dirty="0">
                <a:latin typeface="+mn-lt"/>
              </a:rPr>
              <a:t>Contenido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1E7A68-D560-A049-850D-5E690E1BA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1014"/>
            <a:ext cx="5114026" cy="2642858"/>
          </a:xfrm>
        </p:spPr>
        <p:txBody>
          <a:bodyPr/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Introducción Y Generalidades</a:t>
            </a:r>
          </a:p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Actores del Proceso Electoral </a:t>
            </a:r>
          </a:p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DIA D (PASO A PASO)</a:t>
            </a:r>
          </a:p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Video URIEL</a:t>
            </a:r>
          </a:p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PREGUNTAS </a:t>
            </a:r>
          </a:p>
          <a:p>
            <a:pPr marL="0" indent="0">
              <a:buNone/>
            </a:pP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E11E2A-515D-415E-88DE-8F1785CA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C1B974-0003-4B05-BCC2-D6F3B1D9D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AB1615-9219-3E4F-B036-DE781995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171387"/>
            <a:ext cx="11360800" cy="763600"/>
          </a:xfrm>
        </p:spPr>
        <p:txBody>
          <a:bodyPr>
            <a:normAutofit fontScale="90000"/>
          </a:bodyPr>
          <a:lstStyle/>
          <a:p>
            <a:pPr algn="ctr"/>
            <a:r>
              <a:rPr lang="es-US" b="1" dirty="0">
                <a:latin typeface="+mn-lt"/>
              </a:rPr>
              <a:t>Formulario E-11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AE192-4078-F34D-9388-169C7FF9A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85" y="2688581"/>
            <a:ext cx="11360800" cy="956401"/>
          </a:xfrm>
        </p:spPr>
        <p:txBody>
          <a:bodyPr/>
          <a:lstStyle/>
          <a:p>
            <a:r>
              <a:rPr lang="es-US" dirty="0"/>
              <a:t>Instalación de la Mesa </a:t>
            </a:r>
          </a:p>
          <a:p>
            <a:r>
              <a:rPr lang="es-US" dirty="0"/>
              <a:t>Listado de Sufragantes</a:t>
            </a:r>
          </a:p>
          <a:p>
            <a:endParaRPr lang="es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DCC52A-D9FC-3647-B4E8-43A65F6DF2A8}"/>
              </a:ext>
            </a:extLst>
          </p:cNvPr>
          <p:cNvSpPr txBox="1"/>
          <p:nvPr/>
        </p:nvSpPr>
        <p:spPr>
          <a:xfrm>
            <a:off x="3939746" y="4388570"/>
            <a:ext cx="4312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u="sng" dirty="0"/>
              <a:t>OJO NOVEDAD!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A68C18-B4E0-47D0-8D54-B01CB6D9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5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2A4300-63D4-455E-947D-D7A5C169D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46DF17-1578-9846-A298-4B97EFE9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140"/>
            <a:ext cx="10515600" cy="1325563"/>
          </a:xfrm>
        </p:spPr>
        <p:txBody>
          <a:bodyPr/>
          <a:lstStyle/>
          <a:p>
            <a:pPr algn="ctr"/>
            <a:r>
              <a:rPr lang="es-US" b="1" dirty="0">
                <a:latin typeface="+mn-lt"/>
              </a:rPr>
              <a:t>Novedades de este proceso electoral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31405F-6765-0148-825B-5A62BFA3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6289"/>
            <a:ext cx="10515600" cy="1603375"/>
          </a:xfrm>
        </p:spPr>
        <p:txBody>
          <a:bodyPr/>
          <a:lstStyle/>
          <a:p>
            <a:r>
              <a:rPr lang="es-US" dirty="0"/>
              <a:t>La novedad esque cada ciudadano deberá diligenciar el formato E11 con Nombre Firma y Huella como aparece a continuación, con el fin de evitar la suplatación de identidad.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E9B9BC-3730-43F5-BF52-16FA83DCB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7B6B6E0-7B62-49AF-89FC-D2E8D12E1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C4C8A69-5F76-4261-99B2-A7C615FC7F6C}"/>
              </a:ext>
            </a:extLst>
          </p:cNvPr>
          <p:cNvSpPr/>
          <p:nvPr/>
        </p:nvSpPr>
        <p:spPr>
          <a:xfrm>
            <a:off x="323644" y="1640237"/>
            <a:ext cx="10697924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Registrar al ciudadano en la página y orden en el Formulario E-11.</a:t>
            </a:r>
          </a:p>
        </p:txBody>
      </p:sp>
      <p:sp>
        <p:nvSpPr>
          <p:cNvPr id="45" name="Google Shape;152;p28">
            <a:extLst>
              <a:ext uri="{FF2B5EF4-FFF2-40B4-BE49-F238E27FC236}">
                <a16:creationId xmlns:a16="http://schemas.microsoft.com/office/drawing/2014/main" id="{E2DD8162-388B-4D61-90DD-0B8424CD6C65}"/>
              </a:ext>
            </a:extLst>
          </p:cNvPr>
          <p:cNvSpPr txBox="1"/>
          <p:nvPr/>
        </p:nvSpPr>
        <p:spPr>
          <a:xfrm>
            <a:off x="2824566" y="742836"/>
            <a:ext cx="59744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Montserrat Black"/>
                <a:cs typeface="Montserrat Black"/>
                <a:sym typeface="Montserrat Black"/>
              </a:rPr>
              <a:t>DESARROLLO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Montserrat Black"/>
                <a:cs typeface="Montserrat Black"/>
                <a:sym typeface="Montserrat Black"/>
              </a:rPr>
              <a:t>DE LA JORNADA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CB0036B-E005-44CB-B268-F5E223BE5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146" y="2093276"/>
            <a:ext cx="6143129" cy="4023047"/>
          </a:xfrm>
          <a:prstGeom prst="rect">
            <a:avLst/>
          </a:prstGeom>
        </p:spPr>
      </p:pic>
      <p:pic>
        <p:nvPicPr>
          <p:cNvPr id="47" name="Picture 2" descr="Fotos de Huella dactilar de stock, Huella dactilar imágenes libres de  derechos | Depositphotos®">
            <a:extLst>
              <a:ext uri="{FF2B5EF4-FFF2-40B4-BE49-F238E27FC236}">
                <a16:creationId xmlns:a16="http://schemas.microsoft.com/office/drawing/2014/main" id="{A85C6559-D76E-49CB-AFAF-4E92506D0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2975" y="4083172"/>
            <a:ext cx="1364341" cy="19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lipse 47">
            <a:extLst>
              <a:ext uri="{FF2B5EF4-FFF2-40B4-BE49-F238E27FC236}">
                <a16:creationId xmlns:a16="http://schemas.microsoft.com/office/drawing/2014/main" id="{AC62C587-7E42-4B26-BC69-B6439BB3D54C}"/>
              </a:ext>
            </a:extLst>
          </p:cNvPr>
          <p:cNvSpPr/>
          <p:nvPr/>
        </p:nvSpPr>
        <p:spPr>
          <a:xfrm>
            <a:off x="6280326" y="4816388"/>
            <a:ext cx="671207" cy="446697"/>
          </a:xfrm>
          <a:prstGeom prst="ellipse">
            <a:avLst/>
          </a:prstGeom>
          <a:solidFill>
            <a:srgbClr val="05FFF7">
              <a:alpha val="26000"/>
            </a:srgbClr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F395CF1C-2891-4680-B4FB-85A51E68182A}"/>
              </a:ext>
            </a:extLst>
          </p:cNvPr>
          <p:cNvSpPr/>
          <p:nvPr/>
        </p:nvSpPr>
        <p:spPr>
          <a:xfrm>
            <a:off x="2255342" y="3483010"/>
            <a:ext cx="3943838" cy="156840"/>
          </a:xfrm>
          <a:prstGeom prst="rect">
            <a:avLst/>
          </a:prstGeom>
          <a:solidFill>
            <a:srgbClr val="05FFF7">
              <a:alpha val="26000"/>
            </a:srgbClr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Beltrán                Caro                  María José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6C7F78C5-C4CD-4667-8E80-1004912A5DD9}"/>
              </a:ext>
            </a:extLst>
          </p:cNvPr>
          <p:cNvCxnSpPr>
            <a:cxnSpLocks/>
            <a:stCxn id="47" idx="0"/>
          </p:cNvCxnSpPr>
          <p:nvPr/>
        </p:nvCxnSpPr>
        <p:spPr>
          <a:xfrm flipH="1">
            <a:off x="7032679" y="5038211"/>
            <a:ext cx="21774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1581AC7-A466-49F5-8668-31E1F3322C88}"/>
              </a:ext>
            </a:extLst>
          </p:cNvPr>
          <p:cNvSpPr txBox="1"/>
          <p:nvPr/>
        </p:nvSpPr>
        <p:spPr>
          <a:xfrm>
            <a:off x="9312200" y="2853655"/>
            <a:ext cx="1807985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Este número debe ser el mismo </a:t>
            </a:r>
            <a:r>
              <a:rPr lang="es-CO" sz="1600" b="1" dirty="0">
                <a:latin typeface="Arial"/>
                <a:cs typeface="Arial"/>
              </a:rPr>
              <a:t>en el cual 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se registró</a:t>
            </a:r>
            <a:r>
              <a:rPr lang="es-CO" sz="1600" b="1" dirty="0">
                <a:latin typeface="Arial"/>
                <a:cs typeface="Arial"/>
              </a:rPr>
              <a:t> y firmó el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ciudadano.</a:t>
            </a:r>
          </a:p>
        </p:txBody>
      </p:sp>
      <p:cxnSp>
        <p:nvCxnSpPr>
          <p:cNvPr id="52" name="Conector: angular 51">
            <a:extLst>
              <a:ext uri="{FF2B5EF4-FFF2-40B4-BE49-F238E27FC236}">
                <a16:creationId xmlns:a16="http://schemas.microsoft.com/office/drawing/2014/main" id="{612945E6-B40F-4B0F-A463-70F7DC67C21B}"/>
              </a:ext>
            </a:extLst>
          </p:cNvPr>
          <p:cNvCxnSpPr>
            <a:cxnSpLocks/>
            <a:stCxn id="49" idx="1"/>
          </p:cNvCxnSpPr>
          <p:nvPr/>
        </p:nvCxnSpPr>
        <p:spPr>
          <a:xfrm rot="10800000" flipH="1" flipV="1">
            <a:off x="2255342" y="3561429"/>
            <a:ext cx="3943838" cy="1446255"/>
          </a:xfrm>
          <a:prstGeom prst="bentConnector3">
            <a:avLst>
              <a:gd name="adj1" fmla="val -5796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CF4641A-2C2E-48EA-B631-AAF077320BE4}"/>
              </a:ext>
            </a:extLst>
          </p:cNvPr>
          <p:cNvSpPr txBox="1"/>
          <p:nvPr/>
        </p:nvSpPr>
        <p:spPr>
          <a:xfrm>
            <a:off x="5461722" y="3440430"/>
            <a:ext cx="7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+mn-cs"/>
              </a:rPr>
              <a:t>Asbdjsajh</a:t>
            </a:r>
            <a:endParaRPr kumimoji="0" lang="es-CO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ackadder ITC" panose="04020505051007020D02" pitchFamily="82" charset="0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86C099F-DE4A-4EAB-996E-D90FE178521C}"/>
              </a:ext>
            </a:extLst>
          </p:cNvPr>
          <p:cNvSpPr/>
          <p:nvPr/>
        </p:nvSpPr>
        <p:spPr>
          <a:xfrm>
            <a:off x="5463897" y="3339041"/>
            <a:ext cx="671207" cy="446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F85E5A9-E3B3-4D4E-8E54-721592176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FB4E0C-32ED-4F79-9869-8704B7EB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3F1820-321A-AF40-AA6F-4B49CA09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093699"/>
            <a:ext cx="11360800" cy="763600"/>
          </a:xfrm>
        </p:spPr>
        <p:txBody>
          <a:bodyPr>
            <a:normAutofit fontScale="90000"/>
          </a:bodyPr>
          <a:lstStyle/>
          <a:p>
            <a:pPr algn="ctr"/>
            <a:r>
              <a:rPr lang="es-US" b="1" dirty="0">
                <a:latin typeface="+mn-lt"/>
              </a:rPr>
              <a:t>Formulario E12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7E0A0C-1EC6-B24C-9713-3AEECF616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502791"/>
            <a:ext cx="11360800" cy="2785201"/>
          </a:xfrm>
        </p:spPr>
        <p:txBody>
          <a:bodyPr/>
          <a:lstStyle/>
          <a:p>
            <a:r>
              <a:rPr lang="es-US" dirty="0"/>
              <a:t>Formulario E12 es el formato que autoriza a ciudadanos que cumplan las excepciones establecidad para ejercer su derecho al voto fuera de la circunscripción en la cual regularmente votan. Generalmente son funcionarios de la Registraduriía y de los entes de control. </a:t>
            </a:r>
          </a:p>
          <a:p>
            <a:r>
              <a:rPr lang="es-US" dirty="0"/>
              <a:t>Sin embargo, a estos ciudadanos solo se les podrá entregar la tarjeta electoral de Senado de la República y una tarjeta de alguna consulta.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966D2-C64D-4707-BC39-4F4E0129A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7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32DA243-3E1C-4F5A-9E35-107C2485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4" name="Google Shape;152;p28">
            <a:extLst>
              <a:ext uri="{FF2B5EF4-FFF2-40B4-BE49-F238E27FC236}">
                <a16:creationId xmlns:a16="http://schemas.microsoft.com/office/drawing/2014/main" id="{C7C2AAFE-33E3-4CF9-91F6-68FA8C395555}"/>
              </a:ext>
            </a:extLst>
          </p:cNvPr>
          <p:cNvSpPr txBox="1"/>
          <p:nvPr/>
        </p:nvSpPr>
        <p:spPr>
          <a:xfrm>
            <a:off x="4098030" y="1026998"/>
            <a:ext cx="44808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sz="3200" b="1" dirty="0">
                <a:ea typeface="Montserrat Black"/>
                <a:cs typeface="Montserrat Black"/>
                <a:sym typeface="Montserrat Black"/>
              </a:rPr>
              <a:t>PROHIBICIONES</a:t>
            </a: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FDF442AA-DE46-4F84-A9E1-DC33D340AC66}"/>
              </a:ext>
            </a:extLst>
          </p:cNvPr>
          <p:cNvSpPr/>
          <p:nvPr/>
        </p:nvSpPr>
        <p:spPr>
          <a:xfrm>
            <a:off x="4349650" y="655722"/>
            <a:ext cx="305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800" b="1">
              <a:solidFill>
                <a:srgbClr val="44E6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609E18-B224-4CA2-A252-1E4C31D63EC1}"/>
              </a:ext>
            </a:extLst>
          </p:cNvPr>
          <p:cNvCxnSpPr/>
          <p:nvPr/>
        </p:nvCxnSpPr>
        <p:spPr>
          <a:xfrm>
            <a:off x="3610321" y="1895226"/>
            <a:ext cx="0" cy="4212000"/>
          </a:xfrm>
          <a:prstGeom prst="line">
            <a:avLst/>
          </a:prstGeom>
          <a:ln>
            <a:solidFill>
              <a:srgbClr val="00F5E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D5D09D-62A5-40D3-B729-01A9357FFAA7}"/>
              </a:ext>
            </a:extLst>
          </p:cNvPr>
          <p:cNvCxnSpPr/>
          <p:nvPr/>
        </p:nvCxnSpPr>
        <p:spPr>
          <a:xfrm>
            <a:off x="7714214" y="1883596"/>
            <a:ext cx="0" cy="4212000"/>
          </a:xfrm>
          <a:prstGeom prst="line">
            <a:avLst/>
          </a:prstGeom>
          <a:ln>
            <a:solidFill>
              <a:srgbClr val="00F5E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8246627-945F-4A96-989C-CBA2168F1FD0}"/>
              </a:ext>
            </a:extLst>
          </p:cNvPr>
          <p:cNvSpPr txBox="1"/>
          <p:nvPr/>
        </p:nvSpPr>
        <p:spPr>
          <a:xfrm>
            <a:off x="591230" y="4819271"/>
            <a:ext cx="2866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Obstaculizar la labor de los jurados de votación en el ejercicio de sus funciones.</a:t>
            </a:r>
          </a:p>
        </p:txBody>
      </p:sp>
      <p:grpSp>
        <p:nvGrpSpPr>
          <p:cNvPr id="26" name="Grupo 21">
            <a:extLst>
              <a:ext uri="{FF2B5EF4-FFF2-40B4-BE49-F238E27FC236}">
                <a16:creationId xmlns:a16="http://schemas.microsoft.com/office/drawing/2014/main" id="{9894DE74-7A4C-402E-82DC-823E312A3C1C}"/>
              </a:ext>
            </a:extLst>
          </p:cNvPr>
          <p:cNvGrpSpPr/>
          <p:nvPr/>
        </p:nvGrpSpPr>
        <p:grpSpPr>
          <a:xfrm>
            <a:off x="423113" y="2682881"/>
            <a:ext cx="3134786" cy="1718052"/>
            <a:chOff x="5380202" y="2155045"/>
            <a:chExt cx="3740134" cy="1639628"/>
          </a:xfrm>
        </p:grpSpPr>
        <p:pic>
          <p:nvPicPr>
            <p:cNvPr id="27" name="Imagen 20">
              <a:extLst>
                <a:ext uri="{FF2B5EF4-FFF2-40B4-BE49-F238E27FC236}">
                  <a16:creationId xmlns:a16="http://schemas.microsoft.com/office/drawing/2014/main" id="{864F7ABC-A819-466A-87DC-D88F348C4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2067" y="2413891"/>
              <a:ext cx="548269" cy="1159125"/>
            </a:xfrm>
            <a:prstGeom prst="rect">
              <a:avLst/>
            </a:prstGeom>
          </p:spPr>
        </p:pic>
        <p:pic>
          <p:nvPicPr>
            <p:cNvPr id="28" name="Imagen 19">
              <a:extLst>
                <a:ext uri="{FF2B5EF4-FFF2-40B4-BE49-F238E27FC236}">
                  <a16:creationId xmlns:a16="http://schemas.microsoft.com/office/drawing/2014/main" id="{D29C2779-F0EF-491C-A397-FF99D9EBE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0202" y="2155045"/>
              <a:ext cx="548269" cy="1159125"/>
            </a:xfrm>
            <a:prstGeom prst="rect">
              <a:avLst/>
            </a:prstGeom>
          </p:spPr>
        </p:pic>
        <p:pic>
          <p:nvPicPr>
            <p:cNvPr id="29" name="Imagen 18">
              <a:extLst>
                <a:ext uri="{FF2B5EF4-FFF2-40B4-BE49-F238E27FC236}">
                  <a16:creationId xmlns:a16="http://schemas.microsoft.com/office/drawing/2014/main" id="{D430B6AF-55BC-4BE4-B16A-DD6C47D8D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997" y="2337529"/>
              <a:ext cx="2603916" cy="145714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94B56A1-6C53-49FD-A221-BD4125AA926A}"/>
              </a:ext>
            </a:extLst>
          </p:cNvPr>
          <p:cNvSpPr txBox="1"/>
          <p:nvPr/>
        </p:nvSpPr>
        <p:spPr>
          <a:xfrm>
            <a:off x="3965643" y="4819271"/>
            <a:ext cx="3393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Actuar como guía electoral o realizar orientaciones a los ciudadanos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1" name="Grupo 22">
            <a:extLst>
              <a:ext uri="{FF2B5EF4-FFF2-40B4-BE49-F238E27FC236}">
                <a16:creationId xmlns:a16="http://schemas.microsoft.com/office/drawing/2014/main" id="{7BBB61E1-A9EF-43FB-B3E6-E013B2045583}"/>
              </a:ext>
            </a:extLst>
          </p:cNvPr>
          <p:cNvGrpSpPr/>
          <p:nvPr/>
        </p:nvGrpSpPr>
        <p:grpSpPr>
          <a:xfrm>
            <a:off x="4455674" y="2328583"/>
            <a:ext cx="2522113" cy="2490688"/>
            <a:chOff x="8256240" y="3289018"/>
            <a:chExt cx="2556491" cy="2490688"/>
          </a:xfrm>
        </p:grpSpPr>
        <p:pic>
          <p:nvPicPr>
            <p:cNvPr id="32" name="Imagen 1">
              <a:extLst>
                <a:ext uri="{FF2B5EF4-FFF2-40B4-BE49-F238E27FC236}">
                  <a16:creationId xmlns:a16="http://schemas.microsoft.com/office/drawing/2014/main" id="{70B8EEB5-FF27-4B92-A2AB-C1DD22A0D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16587" y="3289018"/>
              <a:ext cx="1296144" cy="2440999"/>
            </a:xfrm>
            <a:prstGeom prst="rect">
              <a:avLst/>
            </a:prstGeom>
          </p:spPr>
        </p:pic>
        <p:pic>
          <p:nvPicPr>
            <p:cNvPr id="33" name="Imagen 12">
              <a:extLst>
                <a:ext uri="{FF2B5EF4-FFF2-40B4-BE49-F238E27FC236}">
                  <a16:creationId xmlns:a16="http://schemas.microsoft.com/office/drawing/2014/main" id="{1B461A96-0077-44A5-A7E9-B69D8ACC0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6240" y="3819497"/>
              <a:ext cx="927183" cy="1960209"/>
            </a:xfrm>
            <a:prstGeom prst="rect">
              <a:avLst/>
            </a:prstGeom>
          </p:spPr>
        </p:pic>
        <p:grpSp>
          <p:nvGrpSpPr>
            <p:cNvPr id="34" name="Grupo 16">
              <a:extLst>
                <a:ext uri="{FF2B5EF4-FFF2-40B4-BE49-F238E27FC236}">
                  <a16:creationId xmlns:a16="http://schemas.microsoft.com/office/drawing/2014/main" id="{5E03FE03-18D2-46F3-8937-D67B71E8337A}"/>
                </a:ext>
              </a:extLst>
            </p:cNvPr>
            <p:cNvGrpSpPr/>
            <p:nvPr/>
          </p:nvGrpSpPr>
          <p:grpSpPr>
            <a:xfrm rot="1003550">
              <a:off x="8779968" y="3652557"/>
              <a:ext cx="703916" cy="330744"/>
              <a:chOff x="8233674" y="3312449"/>
              <a:chExt cx="504056" cy="395692"/>
            </a:xfrm>
          </p:grpSpPr>
          <p:sp>
            <p:nvSpPr>
              <p:cNvPr id="35" name="Llamada ovalada 14">
                <a:extLst>
                  <a:ext uri="{FF2B5EF4-FFF2-40B4-BE49-F238E27FC236}">
                    <a16:creationId xmlns:a16="http://schemas.microsoft.com/office/drawing/2014/main" id="{4E251733-0815-40BA-B3DE-5BB191004F32}"/>
                  </a:ext>
                </a:extLst>
              </p:cNvPr>
              <p:cNvSpPr/>
              <p:nvPr/>
            </p:nvSpPr>
            <p:spPr>
              <a:xfrm>
                <a:off x="8233674" y="3312449"/>
                <a:ext cx="504056" cy="395692"/>
              </a:xfrm>
              <a:prstGeom prst="wedgeEllipse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CuadroTexto 15">
                <a:extLst>
                  <a:ext uri="{FF2B5EF4-FFF2-40B4-BE49-F238E27FC236}">
                    <a16:creationId xmlns:a16="http://schemas.microsoft.com/office/drawing/2014/main" id="{BE7C872F-B6E0-470F-9D61-A8DA69F4930B}"/>
                  </a:ext>
                </a:extLst>
              </p:cNvPr>
              <p:cNvSpPr txBox="1"/>
              <p:nvPr/>
            </p:nvSpPr>
            <p:spPr>
              <a:xfrm>
                <a:off x="8233674" y="3369587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Bla-bla-bla</a:t>
                </a:r>
              </a:p>
            </p:txBody>
          </p:sp>
        </p:grpSp>
      </p:grpSp>
      <p:pic>
        <p:nvPicPr>
          <p:cNvPr id="37" name="Imagen 2">
            <a:extLst>
              <a:ext uri="{FF2B5EF4-FFF2-40B4-BE49-F238E27FC236}">
                <a16:creationId xmlns:a16="http://schemas.microsoft.com/office/drawing/2014/main" id="{E42CC4DD-1964-4793-8F01-C5D89E6788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2556" y="2142397"/>
            <a:ext cx="2440986" cy="257320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FF8C3A0-204B-438D-BA06-96D6690783F1}"/>
              </a:ext>
            </a:extLst>
          </p:cNvPr>
          <p:cNvSpPr txBox="1"/>
          <p:nvPr/>
        </p:nvSpPr>
        <p:spPr>
          <a:xfrm>
            <a:off x="7949703" y="4769582"/>
            <a:ext cx="3609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Hacer campaña electoral a favor de agrupaciones políticas o portar indumentarias o distintivos que los identifiquen con estos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B32A2E8-B79B-4BE0-B13B-1048762B9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87E5DA1-D421-43AB-990A-2CE204DFD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4" name="Google Shape;152;p28">
            <a:extLst>
              <a:ext uri="{FF2B5EF4-FFF2-40B4-BE49-F238E27FC236}">
                <a16:creationId xmlns:a16="http://schemas.microsoft.com/office/drawing/2014/main" id="{C7C2AAFE-33E3-4CF9-91F6-68FA8C395555}"/>
              </a:ext>
            </a:extLst>
          </p:cNvPr>
          <p:cNvSpPr txBox="1"/>
          <p:nvPr/>
        </p:nvSpPr>
        <p:spPr>
          <a:xfrm>
            <a:off x="3970430" y="977624"/>
            <a:ext cx="425114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2400" b="1" dirty="0">
                <a:ea typeface="Montserrat Black"/>
                <a:cs typeface="Montserrat Black"/>
                <a:sym typeface="Montserrat Black"/>
              </a:rPr>
              <a:t>ACOMPAÑANTE PARA VOTAR - Ley 163 de 1994 – Artículo 16</a:t>
            </a:r>
          </a:p>
        </p:txBody>
      </p:sp>
      <p:sp>
        <p:nvSpPr>
          <p:cNvPr id="10" name="CuadroTexto 7">
            <a:extLst>
              <a:ext uri="{FF2B5EF4-FFF2-40B4-BE49-F238E27FC236}">
                <a16:creationId xmlns:a16="http://schemas.microsoft.com/office/drawing/2014/main" id="{C01EA139-95EF-4847-958C-4D1B09A58216}"/>
              </a:ext>
            </a:extLst>
          </p:cNvPr>
          <p:cNvSpPr txBox="1"/>
          <p:nvPr/>
        </p:nvSpPr>
        <p:spPr>
          <a:xfrm>
            <a:off x="8833552" y="392046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>
                <a:solidFill>
                  <a:srgbClr val="002060"/>
                </a:solidFill>
                <a:highlight>
                  <a:srgbClr val="00F5E8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TARJETA BRAILLE</a:t>
            </a: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DEE28A2A-804B-43EA-B7EE-28D4772CC7CD}"/>
              </a:ext>
            </a:extLst>
          </p:cNvPr>
          <p:cNvSpPr/>
          <p:nvPr/>
        </p:nvSpPr>
        <p:spPr>
          <a:xfrm>
            <a:off x="1163452" y="4631241"/>
            <a:ext cx="9865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>
                <a:solidFill>
                  <a:srgbClr val="000000"/>
                </a:solidFill>
                <a:latin typeface="Arial" panose="020B0604020202020204" pitchFamily="34" charset="0"/>
              </a:rPr>
              <a:t>Los ciudadanos que padezcan limitaciones y dolencias físicas que les impidan valerse por sí mismos o quienes padezcan problemas avanzados de la visión, podrán ejercer el derecho al sufragio "acompañados" hasta el interior del cubículo de votación.</a:t>
            </a:r>
            <a:endParaRPr lang="es-CO"/>
          </a:p>
        </p:txBody>
      </p:sp>
      <p:pic>
        <p:nvPicPr>
          <p:cNvPr id="18" name="Imagen 11">
            <a:extLst>
              <a:ext uri="{FF2B5EF4-FFF2-40B4-BE49-F238E27FC236}">
                <a16:creationId xmlns:a16="http://schemas.microsoft.com/office/drawing/2014/main" id="{60D08531-E142-4FCA-B364-5492DFD4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749" y="1679392"/>
            <a:ext cx="2571751" cy="2571751"/>
          </a:xfrm>
          <a:prstGeom prst="rect">
            <a:avLst/>
          </a:prstGeom>
        </p:spPr>
      </p:pic>
      <p:pic>
        <p:nvPicPr>
          <p:cNvPr id="19" name="Imagen 8">
            <a:extLst>
              <a:ext uri="{FF2B5EF4-FFF2-40B4-BE49-F238E27FC236}">
                <a16:creationId xmlns:a16="http://schemas.microsoft.com/office/drawing/2014/main" id="{17BFB2D4-4FBB-4016-BB97-7E26A2F7D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330" y="1596852"/>
            <a:ext cx="2477501" cy="2477501"/>
          </a:xfrm>
          <a:prstGeom prst="rect">
            <a:avLst/>
          </a:prstGeom>
        </p:spPr>
      </p:pic>
      <p:pic>
        <p:nvPicPr>
          <p:cNvPr id="21" name="Imagen 5">
            <a:extLst>
              <a:ext uri="{FF2B5EF4-FFF2-40B4-BE49-F238E27FC236}">
                <a16:creationId xmlns:a16="http://schemas.microsoft.com/office/drawing/2014/main" id="{1938EA53-E81E-4731-81F7-C1591EB10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353" y="1679392"/>
            <a:ext cx="2571751" cy="2571751"/>
          </a:xfrm>
          <a:prstGeom prst="rect">
            <a:avLst/>
          </a:prstGeom>
        </p:spPr>
      </p:pic>
      <p:pic>
        <p:nvPicPr>
          <p:cNvPr id="22" name="Imagen 2">
            <a:extLst>
              <a:ext uri="{FF2B5EF4-FFF2-40B4-BE49-F238E27FC236}">
                <a16:creationId xmlns:a16="http://schemas.microsoft.com/office/drawing/2014/main" id="{3922E75A-1D04-4D2E-A3BD-AB18F1D22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0797" y="1895506"/>
            <a:ext cx="2155203" cy="21552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74D914-070D-42FD-995A-D1BC7839D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163FFF-B52D-4F52-8FDE-A48537A7D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37C757-2E03-6C42-8A16-5AC203ED7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1674" y="1268349"/>
            <a:ext cx="7912354" cy="437305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4B5789-C2F4-4EA7-B945-FCB22F057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AEB3AB-C4F2-4D47-A1AD-AB5EC174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BF6F9C-83E9-3F4C-9FC0-DC583965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4900"/>
            <a:ext cx="10515600" cy="1325563"/>
          </a:xfrm>
        </p:spPr>
        <p:txBody>
          <a:bodyPr/>
          <a:lstStyle/>
          <a:p>
            <a:pPr algn="ctr"/>
            <a:r>
              <a:rPr lang="es-US" dirty="0">
                <a:latin typeface="+mn-lt"/>
              </a:rPr>
              <a:t>Introducción Y 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6B002-60E4-C14D-B363-BA2FBF206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463"/>
            <a:ext cx="10515600" cy="4351338"/>
          </a:xfrm>
        </p:spPr>
        <p:txBody>
          <a:bodyPr>
            <a:normAutofit/>
          </a:bodyPr>
          <a:lstStyle/>
          <a:p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Llevar en fisíco cédula de ciudadania</a:t>
            </a:r>
          </a:p>
          <a:p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Portar el carnet E15 de manera virtual y llevarlo visible al puesto de votación</a:t>
            </a:r>
          </a:p>
          <a:p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Llevar consigo, los formatos impresos de reclamaciónes</a:t>
            </a:r>
          </a:p>
          <a:p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Mantener contacto permanente con los coordinadores de cada Circunscripción</a:t>
            </a:r>
          </a:p>
          <a:p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Ser cumplido con el horario de llegada 7:00AM </a:t>
            </a:r>
          </a:p>
          <a:p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Respetar a los demás actores del proceso y testigos de otras agrupaciones políticas</a:t>
            </a:r>
          </a:p>
          <a:p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F069A2-5A26-4B40-B1EA-B5389D6B5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5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2E4A523-7991-435A-9BCC-D06499C6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2" name="Google Shape;152;p28">
            <a:extLst>
              <a:ext uri="{FF2B5EF4-FFF2-40B4-BE49-F238E27FC236}">
                <a16:creationId xmlns:a16="http://schemas.microsoft.com/office/drawing/2014/main" id="{3D4B5A50-B980-48B8-A161-3E67627563F2}"/>
              </a:ext>
            </a:extLst>
          </p:cNvPr>
          <p:cNvSpPr txBox="1"/>
          <p:nvPr/>
        </p:nvSpPr>
        <p:spPr>
          <a:xfrm>
            <a:off x="2073948" y="1094476"/>
            <a:ext cx="8044103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-ES" sz="2800" b="1" dirty="0">
                <a:ea typeface="Montserrat Black"/>
                <a:cs typeface="Montserrat Black"/>
                <a:sym typeface="Montserrat Black"/>
              </a:rPr>
              <a:t>DOCUMENTOS VÁLIDOS PARA VOTAR</a:t>
            </a:r>
            <a:endParaRPr lang="es-ES" sz="2800" b="1" kern="0" dirty="0"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34E71B-9EE7-42D7-BA9B-BADDE160137C}"/>
              </a:ext>
            </a:extLst>
          </p:cNvPr>
          <p:cNvSpPr txBox="1"/>
          <p:nvPr/>
        </p:nvSpPr>
        <p:spPr>
          <a:xfrm>
            <a:off x="2515632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endParaRPr lang="es-CO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6" descr="Duplicado de cédula y tarjeta de identidad subirán de precio - El Pilón |  Noticias de Valledupar, El Vallenato y el Caribe Colombiano">
            <a:extLst>
              <a:ext uri="{FF2B5EF4-FFF2-40B4-BE49-F238E27FC236}">
                <a16:creationId xmlns:a16="http://schemas.microsoft.com/office/drawing/2014/main" id="{CF2E2249-C6DD-45B4-A7F6-86F283622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b="1658"/>
          <a:stretch/>
        </p:blipFill>
        <p:spPr bwMode="auto">
          <a:xfrm>
            <a:off x="620518" y="2854175"/>
            <a:ext cx="3938857" cy="215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336333B-F7E2-43F4-9F19-4B43789A9952}"/>
              </a:ext>
            </a:extLst>
          </p:cNvPr>
          <p:cNvGrpSpPr/>
          <p:nvPr/>
        </p:nvGrpSpPr>
        <p:grpSpPr>
          <a:xfrm>
            <a:off x="5260382" y="2957990"/>
            <a:ext cx="3509647" cy="1942685"/>
            <a:chOff x="929329" y="2381004"/>
            <a:chExt cx="3177015" cy="1688600"/>
          </a:xfrm>
        </p:grpSpPr>
        <p:pic>
          <p:nvPicPr>
            <p:cNvPr id="16" name="Picture 4" descr="Cedula_atras2016 - Viajar por Colombia">
              <a:extLst>
                <a:ext uri="{FF2B5EF4-FFF2-40B4-BE49-F238E27FC236}">
                  <a16:creationId xmlns:a16="http://schemas.microsoft.com/office/drawing/2014/main" id="{9530A67A-2E79-470D-B576-F920A46C3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0130">
              <a:off x="1863072" y="2609057"/>
              <a:ext cx="2243272" cy="1460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E3A2900B-8B1E-4D65-B592-A5D003585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6706">
              <a:off x="929329" y="2381004"/>
              <a:ext cx="2022148" cy="1260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18F1C719-A74A-4633-8696-5C0A18FC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621" y="2003619"/>
            <a:ext cx="1929861" cy="34033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B958D0-70E5-4756-B737-8347DBD83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8658D3-9230-4E7A-BA3A-2DEC7736E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23B451-08D3-E148-8867-5465BBE3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dirty="0">
                <a:latin typeface="+mn-lt"/>
              </a:rPr>
              <a:t>Actores del Proceso Electoral</a:t>
            </a:r>
            <a:br>
              <a:rPr lang="es-US" dirty="0">
                <a:latin typeface="+mn-lt"/>
              </a:rPr>
            </a:br>
            <a:endParaRPr lang="es-US" dirty="0"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37D494-6514-48E2-820B-A93DC93C6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C36D05D5-1B17-4637-904D-BAA8F5BE6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0D1D681-5131-4472-90C8-DD8716339D12}"/>
              </a:ext>
            </a:extLst>
          </p:cNvPr>
          <p:cNvSpPr txBox="1">
            <a:spLocks/>
          </p:cNvSpPr>
          <p:nvPr/>
        </p:nvSpPr>
        <p:spPr>
          <a:xfrm>
            <a:off x="2348201" y="585900"/>
            <a:ext cx="7150100" cy="10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3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ACTORES DEL PROCESO ELECTORAL</a:t>
            </a:r>
            <a:endParaRPr lang="es-ES" sz="54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C2C16E-58C8-4162-B831-7614093F54C5}"/>
              </a:ext>
            </a:extLst>
          </p:cNvPr>
          <p:cNvSpPr txBox="1"/>
          <p:nvPr/>
        </p:nvSpPr>
        <p:spPr>
          <a:xfrm>
            <a:off x="6362613" y="3156228"/>
            <a:ext cx="2498875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CO"/>
            </a:defPPr>
            <a:lvl1pPr lvl="0" algn="ctr">
              <a:lnSpc>
                <a:spcPct val="115000"/>
              </a:lnSpc>
              <a:defRPr sz="700">
                <a:solidFill>
                  <a:srgbClr val="002D55"/>
                </a:solidFill>
                <a:latin typeface="+mj-lt"/>
              </a:defRPr>
            </a:lvl1pPr>
          </a:lstStyle>
          <a:p>
            <a:r>
              <a:rPr lang="es-ES" sz="1200" b="1" dirty="0">
                <a:solidFill>
                  <a:schemeClr val="tx1"/>
                </a:solidFill>
              </a:rPr>
              <a:t>OBSERVADORES ELECTORALES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1B89DF-0494-4686-BE78-2003A7CC3C63}"/>
              </a:ext>
            </a:extLst>
          </p:cNvPr>
          <p:cNvSpPr txBox="1"/>
          <p:nvPr/>
        </p:nvSpPr>
        <p:spPr>
          <a:xfrm>
            <a:off x="1789826" y="4659381"/>
            <a:ext cx="1598155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CO"/>
            </a:defPPr>
            <a:lvl1pPr algn="ctr">
              <a:lnSpc>
                <a:spcPct val="115000"/>
              </a:lnSpc>
              <a:defRPr sz="1400" b="1">
                <a:solidFill>
                  <a:srgbClr val="002D55"/>
                </a:solidFill>
                <a:latin typeface="+mj-lt"/>
              </a:defRPr>
            </a:lvl1pPr>
          </a:lstStyle>
          <a:p>
            <a:r>
              <a:rPr lang="es-ES" sz="1200">
                <a:solidFill>
                  <a:schemeClr val="tx1"/>
                </a:solidFill>
              </a:rPr>
              <a:t>MESA DE JUSTICIA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A234415-8DAE-4C7E-87B4-89BC828EF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118" y="1990703"/>
            <a:ext cx="2239765" cy="22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7CCE3B1-5956-4A2C-B91D-A3DCEF7EA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945" y="2077951"/>
            <a:ext cx="1822678" cy="185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36DB625-72C5-411B-A049-185D6287D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236" y="3696540"/>
            <a:ext cx="2575560" cy="257556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9FDEBFC-38BD-4989-A1E8-61A87E301067}"/>
              </a:ext>
            </a:extLst>
          </p:cNvPr>
          <p:cNvGrpSpPr/>
          <p:nvPr/>
        </p:nvGrpSpPr>
        <p:grpSpPr>
          <a:xfrm>
            <a:off x="393608" y="1678068"/>
            <a:ext cx="2555418" cy="2784677"/>
            <a:chOff x="876701" y="2933152"/>
            <a:chExt cx="2748241" cy="2817249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1ACE033-F793-438F-9951-C664BA77F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456"/>
            <a:stretch/>
          </p:blipFill>
          <p:spPr>
            <a:xfrm>
              <a:off x="1534885" y="2933152"/>
              <a:ext cx="2090057" cy="27305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BFC0A4A-459A-4274-BDBE-841B4BD18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7220" t="3186" r="11588" b="-3186"/>
            <a:stretch/>
          </p:blipFill>
          <p:spPr>
            <a:xfrm flipH="1">
              <a:off x="876701" y="3019865"/>
              <a:ext cx="836893" cy="2730536"/>
            </a:xfrm>
            <a:prstGeom prst="rect">
              <a:avLst/>
            </a:prstGeom>
          </p:spPr>
        </p:pic>
      </p:grpSp>
      <p:sp>
        <p:nvSpPr>
          <p:cNvPr id="27" name="Google Shape;143;p27">
            <a:extLst>
              <a:ext uri="{FF2B5EF4-FFF2-40B4-BE49-F238E27FC236}">
                <a16:creationId xmlns:a16="http://schemas.microsoft.com/office/drawing/2014/main" id="{0965AC59-7347-4B7F-BB49-ADB418D98D8D}"/>
              </a:ext>
            </a:extLst>
          </p:cNvPr>
          <p:cNvSpPr txBox="1"/>
          <p:nvPr/>
        </p:nvSpPr>
        <p:spPr>
          <a:xfrm>
            <a:off x="5380739" y="4722766"/>
            <a:ext cx="1579567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CO" sz="1200" b="1">
                <a:latin typeface="+mj-lt"/>
              </a:rPr>
              <a:t>CIUDADANOS ELECTORES</a:t>
            </a:r>
            <a:endParaRPr lang="es-CO" sz="1200" b="1">
              <a:latin typeface="+mj-lt"/>
              <a:sym typeface="Montserrat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BC14052C-5D0A-407A-B812-46AF2F2FA2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6887" y="3754996"/>
            <a:ext cx="2345376" cy="234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D9A2555-D12E-4B4F-8B5A-77580B3926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4532" y="3899338"/>
            <a:ext cx="2228686" cy="2228686"/>
          </a:xfrm>
          <a:prstGeom prst="rect">
            <a:avLst/>
          </a:prstGeom>
        </p:spPr>
      </p:pic>
      <p:sp>
        <p:nvSpPr>
          <p:cNvPr id="30" name="Google Shape;143;p27">
            <a:extLst>
              <a:ext uri="{FF2B5EF4-FFF2-40B4-BE49-F238E27FC236}">
                <a16:creationId xmlns:a16="http://schemas.microsoft.com/office/drawing/2014/main" id="{6678E76F-2534-4076-87CB-02CD6E22E4F4}"/>
              </a:ext>
            </a:extLst>
          </p:cNvPr>
          <p:cNvSpPr txBox="1"/>
          <p:nvPr/>
        </p:nvSpPr>
        <p:spPr>
          <a:xfrm>
            <a:off x="8425494" y="4632358"/>
            <a:ext cx="1579567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CO" sz="1200" b="1">
                <a:latin typeface="+mj-lt"/>
              </a:rPr>
              <a:t>FUERZA PÚBLICA</a:t>
            </a:r>
            <a:endParaRPr lang="es-CO" sz="1200" b="1">
              <a:latin typeface="+mj-lt"/>
              <a:sym typeface="Montserrat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97F8C65-97CD-4D81-9091-4EE06CB9B8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2374" y="4515207"/>
            <a:ext cx="1134920" cy="113492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C8E7FC3-7211-4CA8-AC40-1DBE851FDC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1645" y="4541038"/>
            <a:ext cx="1134920" cy="1134920"/>
          </a:xfrm>
          <a:prstGeom prst="rect">
            <a:avLst/>
          </a:prstGeom>
        </p:spPr>
      </p:pic>
      <p:sp>
        <p:nvSpPr>
          <p:cNvPr id="33" name="Google Shape;143;p27">
            <a:extLst>
              <a:ext uri="{FF2B5EF4-FFF2-40B4-BE49-F238E27FC236}">
                <a16:creationId xmlns:a16="http://schemas.microsoft.com/office/drawing/2014/main" id="{D4F3E9EB-85A8-4166-8DF3-AE28FA94D784}"/>
              </a:ext>
            </a:extLst>
          </p:cNvPr>
          <p:cNvSpPr txBox="1"/>
          <p:nvPr/>
        </p:nvSpPr>
        <p:spPr>
          <a:xfrm>
            <a:off x="10307216" y="4050014"/>
            <a:ext cx="1579567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CO" sz="1200" b="1" dirty="0">
                <a:latin typeface="+mj-lt"/>
                <a:sym typeface="Montserrat"/>
              </a:rPr>
              <a:t>FUNCIONARIOS DE LA RNEC</a:t>
            </a:r>
          </a:p>
        </p:txBody>
      </p:sp>
      <p:pic>
        <p:nvPicPr>
          <p:cNvPr id="3" name="Imagen 3" descr="Imagen que contiene objeto, reloj, medidor, luz&#10;&#10;Descripción generada automáticamente">
            <a:extLst>
              <a:ext uri="{FF2B5EF4-FFF2-40B4-BE49-F238E27FC236}">
                <a16:creationId xmlns:a16="http://schemas.microsoft.com/office/drawing/2014/main" id="{E0E8E7F4-02E6-413A-9F8B-AC3D1A7839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0415" y="2135366"/>
            <a:ext cx="1591482" cy="1630229"/>
          </a:xfrm>
          <a:prstGeom prst="rect">
            <a:avLst/>
          </a:prstGeom>
        </p:spPr>
      </p:pic>
      <p:sp>
        <p:nvSpPr>
          <p:cNvPr id="22" name="Google Shape;143;p27">
            <a:extLst>
              <a:ext uri="{FF2B5EF4-FFF2-40B4-BE49-F238E27FC236}">
                <a16:creationId xmlns:a16="http://schemas.microsoft.com/office/drawing/2014/main" id="{B6AE8680-6C40-4D7E-B44E-7A9F637FE0CB}"/>
              </a:ext>
            </a:extLst>
          </p:cNvPr>
          <p:cNvSpPr txBox="1"/>
          <p:nvPr/>
        </p:nvSpPr>
        <p:spPr>
          <a:xfrm>
            <a:off x="9740641" y="3107793"/>
            <a:ext cx="1579567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CO" sz="1200" b="1" dirty="0">
                <a:latin typeface="+mj-lt"/>
              </a:rPr>
              <a:t>PRENSA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5A70D14-2B49-4DE0-86B9-BD216873695B}"/>
              </a:ext>
            </a:extLst>
          </p:cNvPr>
          <p:cNvSpPr/>
          <p:nvPr/>
        </p:nvSpPr>
        <p:spPr>
          <a:xfrm>
            <a:off x="626208" y="3245900"/>
            <a:ext cx="1914153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CO" sz="1200" b="1" dirty="0">
                <a:latin typeface="+mj-lt"/>
              </a:rPr>
              <a:t>JURADOS DE VOTACIÓN</a:t>
            </a:r>
            <a:endParaRPr lang="es-ES" sz="1200" b="1" dirty="0">
              <a:latin typeface="+mj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334315-088C-4FAA-A59C-6127434FF827}"/>
              </a:ext>
            </a:extLst>
          </p:cNvPr>
          <p:cNvSpPr txBox="1"/>
          <p:nvPr/>
        </p:nvSpPr>
        <p:spPr>
          <a:xfrm>
            <a:off x="3795677" y="3368594"/>
            <a:ext cx="1720285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CO"/>
            </a:defPPr>
            <a:lvl1pPr algn="ctr">
              <a:lnSpc>
                <a:spcPct val="115000"/>
              </a:lnSpc>
              <a:defRPr sz="1400" b="1">
                <a:solidFill>
                  <a:srgbClr val="002D55"/>
                </a:solidFill>
                <a:latin typeface="+mj-lt"/>
              </a:defRPr>
            </a:lvl1pPr>
          </a:lstStyle>
          <a:p>
            <a:r>
              <a:rPr lang="es-ES" sz="1200" dirty="0">
                <a:solidFill>
                  <a:schemeClr val="tx1"/>
                </a:solidFill>
              </a:rPr>
              <a:t>TESTIGOS ELECTORALES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8374C64B-9FAD-4A62-ABA4-40C838FA35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9776AE33-CBF4-4001-9D97-87D89137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Google Shape;143;p27">
            <a:extLst>
              <a:ext uri="{FF2B5EF4-FFF2-40B4-BE49-F238E27FC236}">
                <a16:creationId xmlns:a16="http://schemas.microsoft.com/office/drawing/2014/main" id="{43682E49-AD9D-416C-810B-7B1A4B03F22D}"/>
              </a:ext>
            </a:extLst>
          </p:cNvPr>
          <p:cNvSpPr txBox="1"/>
          <p:nvPr/>
        </p:nvSpPr>
        <p:spPr>
          <a:xfrm>
            <a:off x="1685012" y="3948548"/>
            <a:ext cx="2008854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S" sz="1400" b="1">
                <a:solidFill>
                  <a:srgbClr val="002D55"/>
                </a:solidFill>
                <a:latin typeface="Montserrat"/>
                <a:ea typeface="Montserrat"/>
                <a:cs typeface="Montserrat"/>
                <a:sym typeface="Montserrat"/>
              </a:rPr>
              <a:t>JURADOS DE VOTACIÓN</a:t>
            </a:r>
            <a:endParaRPr sz="1400" b="1">
              <a:solidFill>
                <a:srgbClr val="002D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52;p28">
            <a:extLst>
              <a:ext uri="{FF2B5EF4-FFF2-40B4-BE49-F238E27FC236}">
                <a16:creationId xmlns:a16="http://schemas.microsoft.com/office/drawing/2014/main" id="{6F58F058-C47E-44F7-9AFE-A3B2A711F820}"/>
              </a:ext>
            </a:extLst>
          </p:cNvPr>
          <p:cNvSpPr txBox="1"/>
          <p:nvPr/>
        </p:nvSpPr>
        <p:spPr>
          <a:xfrm>
            <a:off x="1416450" y="545379"/>
            <a:ext cx="44808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D5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" name="Google Shape;143;p27">
            <a:extLst>
              <a:ext uri="{FF2B5EF4-FFF2-40B4-BE49-F238E27FC236}">
                <a16:creationId xmlns:a16="http://schemas.microsoft.com/office/drawing/2014/main" id="{5B6A3EC2-483A-4812-85FB-0789B14D7DF3}"/>
              </a:ext>
            </a:extLst>
          </p:cNvPr>
          <p:cNvSpPr txBox="1"/>
          <p:nvPr/>
        </p:nvSpPr>
        <p:spPr>
          <a:xfrm>
            <a:off x="7006167" y="3954908"/>
            <a:ext cx="217834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S" sz="1000" b="1">
                <a:solidFill>
                  <a:srgbClr val="002D55"/>
                </a:solidFill>
                <a:latin typeface="Montserrat"/>
                <a:ea typeface="Montserrat"/>
                <a:cs typeface="Montserrat"/>
                <a:sym typeface="Montserrat"/>
              </a:rPr>
              <a:t>OBSERVADORES ELECTORALES</a:t>
            </a:r>
            <a:endParaRPr sz="1000" b="1">
              <a:solidFill>
                <a:srgbClr val="002D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43;p27">
            <a:extLst>
              <a:ext uri="{FF2B5EF4-FFF2-40B4-BE49-F238E27FC236}">
                <a16:creationId xmlns:a16="http://schemas.microsoft.com/office/drawing/2014/main" id="{DBF04533-D7D7-491A-87A9-EE84ECE92DBF}"/>
              </a:ext>
            </a:extLst>
          </p:cNvPr>
          <p:cNvSpPr txBox="1"/>
          <p:nvPr/>
        </p:nvSpPr>
        <p:spPr>
          <a:xfrm>
            <a:off x="4623647" y="3885740"/>
            <a:ext cx="217834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S" sz="1400" b="1">
                <a:solidFill>
                  <a:srgbClr val="002D55"/>
                </a:solidFill>
                <a:latin typeface="Montserrat"/>
                <a:ea typeface="Montserrat"/>
                <a:cs typeface="Montserrat"/>
                <a:sym typeface="Montserrat"/>
              </a:rPr>
              <a:t>FUNCIONARIOS REGISTRADURÍA</a:t>
            </a:r>
            <a:endParaRPr sz="1400" b="1">
              <a:solidFill>
                <a:srgbClr val="002D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3;p27">
            <a:extLst>
              <a:ext uri="{FF2B5EF4-FFF2-40B4-BE49-F238E27FC236}">
                <a16:creationId xmlns:a16="http://schemas.microsoft.com/office/drawing/2014/main" id="{D2578F53-D5FF-4892-B6E1-2C9E113A1B97}"/>
              </a:ext>
            </a:extLst>
          </p:cNvPr>
          <p:cNvSpPr txBox="1"/>
          <p:nvPr/>
        </p:nvSpPr>
        <p:spPr>
          <a:xfrm>
            <a:off x="8936720" y="4052432"/>
            <a:ext cx="2008854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S" sz="1400" b="1">
                <a:solidFill>
                  <a:srgbClr val="002D55"/>
                </a:solidFill>
                <a:latin typeface="Montserrat"/>
                <a:ea typeface="Montserrat"/>
                <a:cs typeface="Montserrat"/>
                <a:sym typeface="Montserrat"/>
              </a:rPr>
              <a:t>PRENSA</a:t>
            </a:r>
            <a:endParaRPr sz="1400" b="1">
              <a:solidFill>
                <a:srgbClr val="002D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Imagen 8">
            <a:extLst>
              <a:ext uri="{FF2B5EF4-FFF2-40B4-BE49-F238E27FC236}">
                <a16:creationId xmlns:a16="http://schemas.microsoft.com/office/drawing/2014/main" id="{D16C2CC0-986D-4468-9765-BCBEAC00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74" y="4733063"/>
            <a:ext cx="1958156" cy="986495"/>
          </a:xfrm>
          <a:prstGeom prst="rect">
            <a:avLst/>
          </a:prstGeom>
        </p:spPr>
      </p:pic>
      <p:pic>
        <p:nvPicPr>
          <p:cNvPr id="17" name="Imagen 6">
            <a:extLst>
              <a:ext uri="{FF2B5EF4-FFF2-40B4-BE49-F238E27FC236}">
                <a16:creationId xmlns:a16="http://schemas.microsoft.com/office/drawing/2014/main" id="{E7DF800A-DD95-4A58-BD8C-532C593D5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52" y="4268630"/>
            <a:ext cx="1741956" cy="1741956"/>
          </a:xfrm>
          <a:prstGeom prst="rect">
            <a:avLst/>
          </a:prstGeom>
        </p:spPr>
      </p:pic>
      <p:pic>
        <p:nvPicPr>
          <p:cNvPr id="20" name="Imagen 13">
            <a:extLst>
              <a:ext uri="{FF2B5EF4-FFF2-40B4-BE49-F238E27FC236}">
                <a16:creationId xmlns:a16="http://schemas.microsoft.com/office/drawing/2014/main" id="{EEFC9338-6C0C-4C8E-9C4E-3089C4963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379" y="4306682"/>
            <a:ext cx="1412876" cy="1412876"/>
          </a:xfrm>
          <a:prstGeom prst="rect">
            <a:avLst/>
          </a:prstGeom>
        </p:spPr>
      </p:pic>
      <p:pic>
        <p:nvPicPr>
          <p:cNvPr id="22" name="Imagen 12">
            <a:extLst>
              <a:ext uri="{FF2B5EF4-FFF2-40B4-BE49-F238E27FC236}">
                <a16:creationId xmlns:a16="http://schemas.microsoft.com/office/drawing/2014/main" id="{0395A0B0-BBB2-43EC-BBDE-5D06A03FC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1559" y="3900975"/>
            <a:ext cx="2300530" cy="2300530"/>
          </a:xfrm>
          <a:prstGeom prst="rect">
            <a:avLst/>
          </a:prstGeom>
        </p:spPr>
      </p:pic>
      <p:cxnSp>
        <p:nvCxnSpPr>
          <p:cNvPr id="116" name="Google Shape;883;p24">
            <a:extLst>
              <a:ext uri="{FF2B5EF4-FFF2-40B4-BE49-F238E27FC236}">
                <a16:creationId xmlns:a16="http://schemas.microsoft.com/office/drawing/2014/main" id="{2B40A10F-76FF-4FE4-B566-41CBDF8ECE2A}"/>
              </a:ext>
            </a:extLst>
          </p:cNvPr>
          <p:cNvCxnSpPr/>
          <p:nvPr/>
        </p:nvCxnSpPr>
        <p:spPr>
          <a:xfrm>
            <a:off x="9842461" y="3409885"/>
            <a:ext cx="0" cy="25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933;p24">
            <a:extLst>
              <a:ext uri="{FF2B5EF4-FFF2-40B4-BE49-F238E27FC236}">
                <a16:creationId xmlns:a16="http://schemas.microsoft.com/office/drawing/2014/main" id="{25A205B3-5D6D-4D66-BC20-7B301B46B6F8}"/>
              </a:ext>
            </a:extLst>
          </p:cNvPr>
          <p:cNvCxnSpPr/>
          <p:nvPr/>
        </p:nvCxnSpPr>
        <p:spPr>
          <a:xfrm>
            <a:off x="7989111" y="3409885"/>
            <a:ext cx="0" cy="251400"/>
          </a:xfrm>
          <a:prstGeom prst="straightConnector1">
            <a:avLst/>
          </a:prstGeom>
          <a:noFill/>
          <a:ln w="19050" cap="flat" cmpd="sng">
            <a:solidFill>
              <a:srgbClr val="19F4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934;p24">
            <a:extLst>
              <a:ext uri="{FF2B5EF4-FFF2-40B4-BE49-F238E27FC236}">
                <a16:creationId xmlns:a16="http://schemas.microsoft.com/office/drawing/2014/main" id="{FF717D2A-B46A-4769-B646-5F40598D4ED1}"/>
              </a:ext>
            </a:extLst>
          </p:cNvPr>
          <p:cNvCxnSpPr/>
          <p:nvPr/>
        </p:nvCxnSpPr>
        <p:spPr>
          <a:xfrm>
            <a:off x="5693092" y="3409885"/>
            <a:ext cx="0" cy="25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935;p24">
            <a:extLst>
              <a:ext uri="{FF2B5EF4-FFF2-40B4-BE49-F238E27FC236}">
                <a16:creationId xmlns:a16="http://schemas.microsoft.com/office/drawing/2014/main" id="{FE17A3C6-51C4-4248-A3ED-C9D7AE92C851}"/>
              </a:ext>
            </a:extLst>
          </p:cNvPr>
          <p:cNvCxnSpPr/>
          <p:nvPr/>
        </p:nvCxnSpPr>
        <p:spPr>
          <a:xfrm>
            <a:off x="2758435" y="3409885"/>
            <a:ext cx="0" cy="251400"/>
          </a:xfrm>
          <a:prstGeom prst="straightConnector1">
            <a:avLst/>
          </a:prstGeom>
          <a:noFill/>
          <a:ln w="19050" cap="flat" cmpd="sng">
            <a:solidFill>
              <a:srgbClr val="19F4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936;p24">
            <a:extLst>
              <a:ext uri="{FF2B5EF4-FFF2-40B4-BE49-F238E27FC236}">
                <a16:creationId xmlns:a16="http://schemas.microsoft.com/office/drawing/2014/main" id="{C9EFCF00-F57B-49F0-877D-829A80BD1D33}"/>
              </a:ext>
            </a:extLst>
          </p:cNvPr>
          <p:cNvCxnSpPr>
            <a:cxnSpLocks/>
          </p:cNvCxnSpPr>
          <p:nvPr/>
        </p:nvCxnSpPr>
        <p:spPr>
          <a:xfrm>
            <a:off x="1465697" y="3781958"/>
            <a:ext cx="2668153" cy="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937;p24">
            <a:extLst>
              <a:ext uri="{FF2B5EF4-FFF2-40B4-BE49-F238E27FC236}">
                <a16:creationId xmlns:a16="http://schemas.microsoft.com/office/drawing/2014/main" id="{96195B98-4161-45E9-8725-A57193AB2805}"/>
              </a:ext>
            </a:extLst>
          </p:cNvPr>
          <p:cNvCxnSpPr>
            <a:cxnSpLocks/>
          </p:cNvCxnSpPr>
          <p:nvPr/>
        </p:nvCxnSpPr>
        <p:spPr>
          <a:xfrm flipV="1">
            <a:off x="4062516" y="3782935"/>
            <a:ext cx="3017232" cy="2658"/>
          </a:xfrm>
          <a:prstGeom prst="straightConnector1">
            <a:avLst/>
          </a:prstGeom>
          <a:noFill/>
          <a:ln w="28575" cap="flat" cmpd="sng">
            <a:solidFill>
              <a:srgbClr val="19F4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938;p24">
            <a:extLst>
              <a:ext uri="{FF2B5EF4-FFF2-40B4-BE49-F238E27FC236}">
                <a16:creationId xmlns:a16="http://schemas.microsoft.com/office/drawing/2014/main" id="{49C95A5F-4CFC-4440-AE5A-B3F0480D3A66}"/>
              </a:ext>
            </a:extLst>
          </p:cNvPr>
          <p:cNvCxnSpPr/>
          <p:nvPr/>
        </p:nvCxnSpPr>
        <p:spPr>
          <a:xfrm>
            <a:off x="7080399" y="3782928"/>
            <a:ext cx="1809300" cy="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939;p24">
            <a:extLst>
              <a:ext uri="{FF2B5EF4-FFF2-40B4-BE49-F238E27FC236}">
                <a16:creationId xmlns:a16="http://schemas.microsoft.com/office/drawing/2014/main" id="{6A93556D-6DE1-4659-B1A0-D7AC82DCC78C}"/>
              </a:ext>
            </a:extLst>
          </p:cNvPr>
          <p:cNvCxnSpPr/>
          <p:nvPr/>
        </p:nvCxnSpPr>
        <p:spPr>
          <a:xfrm>
            <a:off x="8885398" y="3782935"/>
            <a:ext cx="1727400" cy="0"/>
          </a:xfrm>
          <a:prstGeom prst="straightConnector1">
            <a:avLst/>
          </a:prstGeom>
          <a:noFill/>
          <a:ln w="28575" cap="flat" cmpd="sng">
            <a:solidFill>
              <a:srgbClr val="19F4D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946;p24">
            <a:extLst>
              <a:ext uri="{FF2B5EF4-FFF2-40B4-BE49-F238E27FC236}">
                <a16:creationId xmlns:a16="http://schemas.microsoft.com/office/drawing/2014/main" id="{EB96BA62-12DF-4FDE-976B-499196741785}"/>
              </a:ext>
            </a:extLst>
          </p:cNvPr>
          <p:cNvSpPr/>
          <p:nvPr/>
        </p:nvSpPr>
        <p:spPr>
          <a:xfrm>
            <a:off x="9717860" y="3654008"/>
            <a:ext cx="255900" cy="255900"/>
          </a:xfrm>
          <a:prstGeom prst="ellipse">
            <a:avLst/>
          </a:prstGeom>
          <a:solidFill>
            <a:srgbClr val="19F4DF"/>
          </a:solidFill>
          <a:ln>
            <a:solidFill>
              <a:srgbClr val="19F4D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947;p24">
            <a:extLst>
              <a:ext uri="{FF2B5EF4-FFF2-40B4-BE49-F238E27FC236}">
                <a16:creationId xmlns:a16="http://schemas.microsoft.com/office/drawing/2014/main" id="{F76A4B6F-EC8A-4FF7-B6F3-D865D5C46357}"/>
              </a:ext>
            </a:extLst>
          </p:cNvPr>
          <p:cNvSpPr/>
          <p:nvPr/>
        </p:nvSpPr>
        <p:spPr>
          <a:xfrm>
            <a:off x="7868029" y="3654008"/>
            <a:ext cx="255900" cy="2559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948;p24">
            <a:extLst>
              <a:ext uri="{FF2B5EF4-FFF2-40B4-BE49-F238E27FC236}">
                <a16:creationId xmlns:a16="http://schemas.microsoft.com/office/drawing/2014/main" id="{762D5B49-467B-4FC2-A99C-D505BCDA90B3}"/>
              </a:ext>
            </a:extLst>
          </p:cNvPr>
          <p:cNvSpPr/>
          <p:nvPr/>
        </p:nvSpPr>
        <p:spPr>
          <a:xfrm>
            <a:off x="5563355" y="3654008"/>
            <a:ext cx="255900" cy="255900"/>
          </a:xfrm>
          <a:prstGeom prst="ellipse">
            <a:avLst/>
          </a:prstGeom>
          <a:solidFill>
            <a:srgbClr val="19F4DF"/>
          </a:solidFill>
          <a:ln>
            <a:solidFill>
              <a:srgbClr val="19F4D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949;p24">
            <a:extLst>
              <a:ext uri="{FF2B5EF4-FFF2-40B4-BE49-F238E27FC236}">
                <a16:creationId xmlns:a16="http://schemas.microsoft.com/office/drawing/2014/main" id="{5A08B57C-1A75-4ED2-8263-E605C2A257C0}"/>
              </a:ext>
            </a:extLst>
          </p:cNvPr>
          <p:cNvSpPr/>
          <p:nvPr/>
        </p:nvSpPr>
        <p:spPr>
          <a:xfrm>
            <a:off x="2615246" y="3654008"/>
            <a:ext cx="255900" cy="2559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950;p24">
            <a:extLst>
              <a:ext uri="{FF2B5EF4-FFF2-40B4-BE49-F238E27FC236}">
                <a16:creationId xmlns:a16="http://schemas.microsoft.com/office/drawing/2014/main" id="{BDDFA797-1121-43F6-B964-2ED7B291F89A}"/>
              </a:ext>
            </a:extLst>
          </p:cNvPr>
          <p:cNvSpPr/>
          <p:nvPr/>
        </p:nvSpPr>
        <p:spPr>
          <a:xfrm>
            <a:off x="1465697" y="1986410"/>
            <a:ext cx="2596819" cy="1417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951;p24">
            <a:extLst>
              <a:ext uri="{FF2B5EF4-FFF2-40B4-BE49-F238E27FC236}">
                <a16:creationId xmlns:a16="http://schemas.microsoft.com/office/drawing/2014/main" id="{A79D049D-0D4C-4CEA-AD34-83FB202502E0}"/>
              </a:ext>
            </a:extLst>
          </p:cNvPr>
          <p:cNvSpPr/>
          <p:nvPr/>
        </p:nvSpPr>
        <p:spPr>
          <a:xfrm>
            <a:off x="4370067" y="2003633"/>
            <a:ext cx="2596820" cy="1417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9F4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952;p24">
            <a:extLst>
              <a:ext uri="{FF2B5EF4-FFF2-40B4-BE49-F238E27FC236}">
                <a16:creationId xmlns:a16="http://schemas.microsoft.com/office/drawing/2014/main" id="{889DBCAC-6A9E-4369-8A2A-8B9AF3E3BDE5}"/>
              </a:ext>
            </a:extLst>
          </p:cNvPr>
          <p:cNvSpPr/>
          <p:nvPr/>
        </p:nvSpPr>
        <p:spPr>
          <a:xfrm>
            <a:off x="7222472" y="1986410"/>
            <a:ext cx="3274827" cy="1417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960;p24">
            <a:extLst>
              <a:ext uri="{FF2B5EF4-FFF2-40B4-BE49-F238E27FC236}">
                <a16:creationId xmlns:a16="http://schemas.microsoft.com/office/drawing/2014/main" id="{9C89F7DD-63BF-4E6D-9744-C40C1D93C4EC}"/>
              </a:ext>
            </a:extLst>
          </p:cNvPr>
          <p:cNvSpPr txBox="1">
            <a:spLocks/>
          </p:cNvSpPr>
          <p:nvPr/>
        </p:nvSpPr>
        <p:spPr>
          <a:xfrm flipH="1">
            <a:off x="1677260" y="2180512"/>
            <a:ext cx="2162350" cy="26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/>
              <a:t>Atienden el proceso de votación y realizan los escrutinios.</a:t>
            </a:r>
            <a:endParaRPr lang="es-CO" sz="2000" b="1"/>
          </a:p>
        </p:txBody>
      </p:sp>
      <p:sp>
        <p:nvSpPr>
          <p:cNvPr id="143" name="Google Shape;961;p24">
            <a:extLst>
              <a:ext uri="{FF2B5EF4-FFF2-40B4-BE49-F238E27FC236}">
                <a16:creationId xmlns:a16="http://schemas.microsoft.com/office/drawing/2014/main" id="{46994F65-B56A-4F1C-B77D-D1982EB25E46}"/>
              </a:ext>
            </a:extLst>
          </p:cNvPr>
          <p:cNvSpPr txBox="1">
            <a:spLocks/>
          </p:cNvSpPr>
          <p:nvPr/>
        </p:nvSpPr>
        <p:spPr>
          <a:xfrm flipH="1">
            <a:off x="4556779" y="2180804"/>
            <a:ext cx="2282316" cy="61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/>
              <a:t>Organización, logística, apoyo y coordinación general del evento electoral.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/>
              <a:buNone/>
            </a:pPr>
            <a:endParaRPr lang="es-CO" sz="1800" b="1"/>
          </a:p>
        </p:txBody>
      </p:sp>
      <p:sp>
        <p:nvSpPr>
          <p:cNvPr id="144" name="Google Shape;962;p24">
            <a:extLst>
              <a:ext uri="{FF2B5EF4-FFF2-40B4-BE49-F238E27FC236}">
                <a16:creationId xmlns:a16="http://schemas.microsoft.com/office/drawing/2014/main" id="{AB4811C6-B175-4F4F-B118-BE0EFBF2F755}"/>
              </a:ext>
            </a:extLst>
          </p:cNvPr>
          <p:cNvSpPr txBox="1">
            <a:spLocks/>
          </p:cNvSpPr>
          <p:nvPr/>
        </p:nvSpPr>
        <p:spPr>
          <a:xfrm>
            <a:off x="7375372" y="2332238"/>
            <a:ext cx="3020051" cy="41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/>
              <a:t>Podrán permanecer en los puestos de votación durante toda la jornada electoral.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/>
              <a:buNone/>
            </a:pPr>
            <a:endParaRPr lang="es-CO" sz="1800" b="1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DD84503-5C31-46E7-9EA5-063141021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42" grpId="0"/>
      <p:bldP spid="143" grpId="0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0FB86A0-7127-482A-AAD9-ACA83C360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BEA48149-B788-477E-894D-C75DFFD88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041" y="2225103"/>
            <a:ext cx="65811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algn="just"/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Esta integrada por funcionarios del Ministerio Público y la Fiscalía General de la Nación que podrán ingresar a los diferentes puestos de votación y recibir denuncias o quejas por parte de los diferentes actores del proceso. </a:t>
            </a:r>
          </a:p>
          <a:p>
            <a:pPr algn="just"/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Portarán el carné que los identifique plenamente. </a:t>
            </a:r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93C17C6F-8BB9-429F-B269-2DEEB0492E68}"/>
              </a:ext>
            </a:extLst>
          </p:cNvPr>
          <p:cNvSpPr/>
          <p:nvPr/>
        </p:nvSpPr>
        <p:spPr>
          <a:xfrm>
            <a:off x="3115589" y="1159009"/>
            <a:ext cx="5444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s-ES" sz="2400" b="1" dirty="0"/>
              <a:t>ORGANISMOS JUDICIALES Y DE CONTROL</a:t>
            </a:r>
          </a:p>
        </p:txBody>
      </p:sp>
      <p:sp>
        <p:nvSpPr>
          <p:cNvPr id="10" name="Google Shape;143;p27">
            <a:extLst>
              <a:ext uri="{FF2B5EF4-FFF2-40B4-BE49-F238E27FC236}">
                <a16:creationId xmlns:a16="http://schemas.microsoft.com/office/drawing/2014/main" id="{96BACC27-EFD7-46F6-8746-A1DCA8AA8B4E}"/>
              </a:ext>
            </a:extLst>
          </p:cNvPr>
          <p:cNvSpPr txBox="1"/>
          <p:nvPr/>
        </p:nvSpPr>
        <p:spPr>
          <a:xfrm>
            <a:off x="781765" y="4808510"/>
            <a:ext cx="3837617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S" sz="2400" b="1">
                <a:solidFill>
                  <a:srgbClr val="002D55"/>
                </a:solidFill>
                <a:latin typeface="Montserrat"/>
                <a:ea typeface="Montserrat"/>
                <a:cs typeface="Montserrat"/>
                <a:sym typeface="Montserrat"/>
              </a:rPr>
              <a:t>MESA DE JUSTICIA</a:t>
            </a:r>
            <a:endParaRPr sz="2400" b="1">
              <a:solidFill>
                <a:srgbClr val="002D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34E5918C-32C7-4B97-B3F4-E2715084B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6" y="1623893"/>
            <a:ext cx="4433271" cy="39703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0436BE-5629-4683-AC00-60FE5B251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4BE566B-15CA-4EC3-992E-1D9CD1CF3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21D90EE-7554-354E-B612-A4A0723CC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5843"/>
            <a:ext cx="9144000" cy="2387600"/>
          </a:xfrm>
        </p:spPr>
        <p:txBody>
          <a:bodyPr/>
          <a:lstStyle/>
          <a:p>
            <a:r>
              <a:rPr lang="es-US" b="1" dirty="0">
                <a:latin typeface="+mn-lt"/>
              </a:rPr>
              <a:t>Testigos de Mesa</a:t>
            </a:r>
            <a:br>
              <a:rPr lang="es-US" b="1" dirty="0">
                <a:latin typeface="+mn-lt"/>
              </a:rPr>
            </a:br>
            <a:endParaRPr lang="es-US" b="1" dirty="0">
              <a:latin typeface="+mn-lt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30F7D809-F64E-6E45-9E72-ED7F1AA85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/>
              <a:t>Elecciones del 13 de marzo de 2022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0033AF-07F6-4645-AE2D-69D5CF56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667" y="132693"/>
            <a:ext cx="1171883" cy="9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1048</Words>
  <Application>Microsoft Office PowerPoint</Application>
  <PresentationFormat>Panorámica</PresentationFormat>
  <Paragraphs>117</Paragraphs>
  <Slides>26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Blackadder ITC</vt:lpstr>
      <vt:lpstr>Calibri</vt:lpstr>
      <vt:lpstr>Calibri Light</vt:lpstr>
      <vt:lpstr>Gabriola</vt:lpstr>
      <vt:lpstr>Montserrat</vt:lpstr>
      <vt:lpstr>Montserrat Black</vt:lpstr>
      <vt:lpstr>Wingdings</vt:lpstr>
      <vt:lpstr>Tema de Office</vt:lpstr>
      <vt:lpstr>Capacitación Testigos de Mesa</vt:lpstr>
      <vt:lpstr>Contenido </vt:lpstr>
      <vt:lpstr>Introducción Y Generalidades</vt:lpstr>
      <vt:lpstr>Presentación de PowerPoint</vt:lpstr>
      <vt:lpstr>Actores del Proceso Electoral </vt:lpstr>
      <vt:lpstr>Presentación de PowerPoint</vt:lpstr>
      <vt:lpstr>Presentación de PowerPoint</vt:lpstr>
      <vt:lpstr>Presentación de PowerPoint</vt:lpstr>
      <vt:lpstr>Testigos de Mesa </vt:lpstr>
      <vt:lpstr>¿Qué es el testigo de Mesa?</vt:lpstr>
      <vt:lpstr>Presentación de PowerPoint</vt:lpstr>
      <vt:lpstr>Paso a Paso Dia D </vt:lpstr>
      <vt:lpstr>De 7:00 am a 8:00am </vt:lpstr>
      <vt:lpstr>Presentación de PowerPoint</vt:lpstr>
      <vt:lpstr>De 8:00am a 4:00pm</vt:lpstr>
      <vt:lpstr>De 4:00pm en adelante </vt:lpstr>
      <vt:lpstr>De 4:00pm en adelante</vt:lpstr>
      <vt:lpstr>Presentación de PowerPoint</vt:lpstr>
      <vt:lpstr>Formulario E10  </vt:lpstr>
      <vt:lpstr>Formulario E-11</vt:lpstr>
      <vt:lpstr>Novedades de este proceso electoral </vt:lpstr>
      <vt:lpstr>Presentación de PowerPoint</vt:lpstr>
      <vt:lpstr>Formulario E12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Sebastian Ramirez Rodriguez</dc:creator>
  <cp:lastModifiedBy>Usuario</cp:lastModifiedBy>
  <cp:revision>8</cp:revision>
  <dcterms:created xsi:type="dcterms:W3CDTF">2022-03-09T20:34:16Z</dcterms:created>
  <dcterms:modified xsi:type="dcterms:W3CDTF">2022-03-09T23:52:51Z</dcterms:modified>
</cp:coreProperties>
</file>